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77" r:id="rId3"/>
    <p:sldId id="257" r:id="rId4"/>
    <p:sldId id="258" r:id="rId5"/>
    <p:sldId id="259" r:id="rId6"/>
    <p:sldId id="260" r:id="rId7"/>
    <p:sldId id="261" r:id="rId8"/>
    <p:sldId id="262" r:id="rId9"/>
    <p:sldId id="298" r:id="rId10"/>
    <p:sldId id="265" r:id="rId11"/>
    <p:sldId id="266" r:id="rId12"/>
    <p:sldId id="299" r:id="rId13"/>
    <p:sldId id="267" r:id="rId14"/>
    <p:sldId id="280" r:id="rId15"/>
    <p:sldId id="281" r:id="rId16"/>
    <p:sldId id="282" r:id="rId17"/>
    <p:sldId id="283" r:id="rId18"/>
    <p:sldId id="279" r:id="rId19"/>
    <p:sldId id="284" r:id="rId20"/>
    <p:sldId id="285" r:id="rId21"/>
    <p:sldId id="286" r:id="rId22"/>
    <p:sldId id="287" r:id="rId23"/>
    <p:sldId id="288" r:id="rId24"/>
    <p:sldId id="289" r:id="rId25"/>
    <p:sldId id="291" r:id="rId26"/>
    <p:sldId id="300" r:id="rId27"/>
    <p:sldId id="290" r:id="rId28"/>
    <p:sldId id="269" r:id="rId29"/>
    <p:sldId id="292" r:id="rId30"/>
    <p:sldId id="293" r:id="rId31"/>
    <p:sldId id="294" r:id="rId32"/>
    <p:sldId id="295" r:id="rId33"/>
    <p:sldId id="270" r:id="rId34"/>
    <p:sldId id="271" r:id="rId35"/>
    <p:sldId id="272" r:id="rId36"/>
    <p:sldId id="297" r:id="rId37"/>
    <p:sldId id="276" r:id="rId38"/>
    <p:sldId id="296" r:id="rId39"/>
    <p:sldId id="301"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7"/>
    <p:restoredTop sz="90846"/>
  </p:normalViewPr>
  <p:slideViewPr>
    <p:cSldViewPr snapToGrid="0" snapToObjects="1">
      <p:cViewPr varScale="1">
        <p:scale>
          <a:sx n="90" d="100"/>
          <a:sy n="90" d="100"/>
        </p:scale>
        <p:origin x="19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63AD6-6717-BE40-8A0A-12D756BD9676}" type="datetimeFigureOut">
              <a:rPr lang="en-US" smtClean="0"/>
              <a:t>11/3/17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557CB-76F3-E24C-9B45-8FDD4C7779AF}" type="slidenum">
              <a:rPr lang="en-US" smtClean="0"/>
              <a:t>‹#›</a:t>
            </a:fld>
            <a:endParaRPr lang="en-US"/>
          </a:p>
        </p:txBody>
      </p:sp>
    </p:spTree>
    <p:extLst>
      <p:ext uri="{BB962C8B-B14F-4D97-AF65-F5344CB8AC3E}">
        <p14:creationId xmlns:p14="http://schemas.microsoft.com/office/powerpoint/2010/main" val="589086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 feel like you can do some of these</a:t>
            </a:r>
            <a:r>
              <a:rPr lang="en-US" baseline="0" dirty="0" smtClean="0"/>
              <a:t> things already? Cycle through list and look at a show of hands</a:t>
            </a:r>
            <a:endParaRPr lang="en-US" dirty="0"/>
          </a:p>
        </p:txBody>
      </p:sp>
      <p:sp>
        <p:nvSpPr>
          <p:cNvPr id="4" name="Slide Number Placeholder 3"/>
          <p:cNvSpPr>
            <a:spLocks noGrp="1"/>
          </p:cNvSpPr>
          <p:nvPr>
            <p:ph type="sldNum" sz="quarter" idx="10"/>
          </p:nvPr>
        </p:nvSpPr>
        <p:spPr/>
        <p:txBody>
          <a:bodyPr/>
          <a:lstStyle/>
          <a:p>
            <a:fld id="{069557CB-76F3-E24C-9B45-8FDD4C7779AF}" type="slidenum">
              <a:rPr lang="en-US" smtClean="0"/>
              <a:t>2</a:t>
            </a:fld>
            <a:endParaRPr lang="en-US"/>
          </a:p>
        </p:txBody>
      </p:sp>
    </p:spTree>
    <p:extLst>
      <p:ext uri="{BB962C8B-B14F-4D97-AF65-F5344CB8AC3E}">
        <p14:creationId xmlns:p14="http://schemas.microsoft.com/office/powerpoint/2010/main" val="1272776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Well-characterized uncertainty!</a:t>
            </a:r>
            <a:endParaRPr lang="en-US" dirty="0"/>
          </a:p>
        </p:txBody>
      </p:sp>
      <p:sp>
        <p:nvSpPr>
          <p:cNvPr id="4" name="Slide Number Placeholder 3"/>
          <p:cNvSpPr>
            <a:spLocks noGrp="1"/>
          </p:cNvSpPr>
          <p:nvPr>
            <p:ph type="sldNum" sz="quarter" idx="10"/>
          </p:nvPr>
        </p:nvSpPr>
        <p:spPr/>
        <p:txBody>
          <a:bodyPr/>
          <a:lstStyle/>
          <a:p>
            <a:pPr>
              <a:defRPr/>
            </a:pPr>
            <a:fld id="{D2E42896-235D-0445-B86F-A64396AAFDF2}" type="slidenum">
              <a:rPr lang="en-US" smtClean="0"/>
              <a:pPr>
                <a:defRPr/>
              </a:pPr>
              <a:t>22</a:t>
            </a:fld>
            <a:endParaRPr lang="en-US"/>
          </a:p>
        </p:txBody>
      </p:sp>
    </p:spTree>
    <p:extLst>
      <p:ext uri="{BB962C8B-B14F-4D97-AF65-F5344CB8AC3E}">
        <p14:creationId xmlns:p14="http://schemas.microsoft.com/office/powerpoint/2010/main" val="882033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higher discharge strategy has a higher risk</a:t>
            </a:r>
            <a:r>
              <a:rPr lang="en-US" baseline="0" dirty="0" smtClean="0"/>
              <a:t> of crossing the critical threshold.</a:t>
            </a:r>
            <a:endParaRPr lang="en-US" dirty="0"/>
          </a:p>
        </p:txBody>
      </p:sp>
      <p:sp>
        <p:nvSpPr>
          <p:cNvPr id="4" name="Slide Number Placeholder 3"/>
          <p:cNvSpPr>
            <a:spLocks noGrp="1"/>
          </p:cNvSpPr>
          <p:nvPr>
            <p:ph type="sldNum" sz="quarter" idx="10"/>
          </p:nvPr>
        </p:nvSpPr>
        <p:spPr/>
        <p:txBody>
          <a:bodyPr/>
          <a:lstStyle/>
          <a:p>
            <a:pPr>
              <a:defRPr/>
            </a:pPr>
            <a:fld id="{D2E42896-235D-0445-B86F-A64396AAFDF2}" type="slidenum">
              <a:rPr lang="en-US" smtClean="0"/>
              <a:pPr>
                <a:defRPr/>
              </a:pPr>
              <a:t>25</a:t>
            </a:fld>
            <a:endParaRPr lang="en-US"/>
          </a:p>
        </p:txBody>
      </p:sp>
    </p:spTree>
    <p:extLst>
      <p:ext uri="{BB962C8B-B14F-4D97-AF65-F5344CB8AC3E}">
        <p14:creationId xmlns:p14="http://schemas.microsoft.com/office/powerpoint/2010/main" val="1748554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2E42896-235D-0445-B86F-A64396AAFDF2}" type="slidenum">
              <a:rPr lang="en-US" smtClean="0"/>
              <a:pPr>
                <a:defRPr/>
              </a:pPr>
              <a:t>27</a:t>
            </a:fld>
            <a:endParaRPr lang="en-US"/>
          </a:p>
        </p:txBody>
      </p:sp>
    </p:spTree>
    <p:extLst>
      <p:ext uri="{BB962C8B-B14F-4D97-AF65-F5344CB8AC3E}">
        <p14:creationId xmlns:p14="http://schemas.microsoft.com/office/powerpoint/2010/main" val="1668827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We are all most likely</a:t>
            </a:r>
            <a:r>
              <a:rPr lang="en-US" baseline="0" dirty="0" smtClean="0"/>
              <a:t> familiar with the idea of regret, having experienced it at some point in our lives. In a technical sense, a concept known as “regret” can be used to measure an action’s robustness. Regret measures the difference between the performance of a choice made under uncertainty, given a certain state of the world them becomes apparent, and the optimal choice under the actual state of the world. The concept of regret is typically illustrated using the decision of whether to carry an umbrella with you throughout the day, being uncertain of whether it is going to rain. If it rains during a part of the day you need to be outside, carrying the umbrella is the optimal action and has no regret. However, if it doesn’t rain while you need to be outside, you are burdened with carrying a useless accessory- this is non-zero regret.</a:t>
            </a:r>
          </a:p>
          <a:p>
            <a:endParaRPr lang="en-US" baseline="0" dirty="0" smtClean="0"/>
          </a:p>
          <a:p>
            <a:r>
              <a:rPr lang="en-US" baseline="0" dirty="0" smtClean="0"/>
              <a:t>Similarly, if you choose not to carry the umbrella and it turns out to be sunny, you have chosen optimally and there is no regret. However, if it rains while you need to be outside you will get soaked, and there is substantial regret.</a:t>
            </a:r>
          </a:p>
          <a:p>
            <a:endParaRPr lang="en-US" baseline="0" dirty="0" smtClean="0"/>
          </a:p>
          <a:p>
            <a:r>
              <a:rPr lang="en-US" baseline="0" dirty="0" smtClean="0"/>
              <a:t>Your choice between whether to carry the umbrella or not is known before you know for sure whether it is going to rain while you need to be outside- under uncertainty, though you might have some idea of whether rain is likely or not based on the weather forecast or your observations of the sky. Assuming there is an equal chance of rain and no rain, you might choose the course of action that has the least maximum regret across all possible states of the world- in this case, whether you’d regret being caught without an umbrella in the rain more than carrying the umbrella around all day without needing to use it. This could be thought of as following Murphy’s law, making a decision assuming the worst will happen whatever you choose. Making a decision to minimize maximum regret (“minimax regret”)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06836F3-F9D1-0B47-AF9A-13E606A346E2}" type="slidenum">
              <a:rPr lang="en-US" smtClean="0"/>
              <a:t>36</a:t>
            </a:fld>
            <a:endParaRPr lang="en-US"/>
          </a:p>
        </p:txBody>
      </p:sp>
    </p:spTree>
    <p:extLst>
      <p:ext uri="{BB962C8B-B14F-4D97-AF65-F5344CB8AC3E}">
        <p14:creationId xmlns:p14="http://schemas.microsoft.com/office/powerpoint/2010/main" val="1084886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charset="-128"/>
                <a:cs typeface="ＭＳ Ｐゴシック" charset="-128"/>
              </a:rPr>
              <a:t>1)  </a:t>
            </a:r>
            <a:r>
              <a:rPr lang="en-US" sz="1200" kern="1200" dirty="0" err="1" smtClean="0">
                <a:solidFill>
                  <a:schemeClr val="tx1"/>
                </a:solidFill>
                <a:latin typeface="+mn-lt"/>
                <a:ea typeface="ＭＳ Ｐゴシック" charset="-128"/>
                <a:cs typeface="ＭＳ Ｐゴシック" charset="-128"/>
              </a:rPr>
              <a:t>bootstrap_welfare_plot.pdf</a:t>
            </a:r>
            <a:r>
              <a:rPr lang="en-US" sz="1200" kern="1200" dirty="0" smtClean="0">
                <a:solidFill>
                  <a:schemeClr val="tx1"/>
                </a:solidFill>
                <a:latin typeface="+mn-lt"/>
                <a:ea typeface="ＭＳ Ｐゴシック" charset="-128"/>
                <a:cs typeface="ＭＳ Ｐゴシック" charset="-128"/>
              </a:rPr>
              <a:t> - 500k bootstrap samples were produced for each group.  The plot shows the difference in the means of each of those bootstrap samples (SCRiM - GR).  The red line is the 95% confidence interval and the circle is the median.</a:t>
            </a:r>
          </a:p>
          <a:p>
            <a:endParaRPr lang="en-US" sz="1200" kern="1200" dirty="0" smtClean="0">
              <a:solidFill>
                <a:schemeClr val="tx1"/>
              </a:solidFill>
              <a:latin typeface="+mn-lt"/>
              <a:ea typeface="ＭＳ Ｐゴシック" charset="-128"/>
              <a:cs typeface="ＭＳ Ｐゴシック" charset="-128"/>
            </a:endParaRPr>
          </a:p>
          <a:p>
            <a:r>
              <a:rPr lang="en-US" sz="1200" kern="1200" dirty="0" smtClean="0">
                <a:solidFill>
                  <a:schemeClr val="tx1"/>
                </a:solidFill>
                <a:latin typeface="+mn-lt"/>
                <a:ea typeface="ＭＳ Ｐゴシック" charset="-128"/>
                <a:cs typeface="ＭＳ Ｐゴシック" charset="-128"/>
              </a:rPr>
              <a:t>2)  </a:t>
            </a:r>
            <a:r>
              <a:rPr lang="en-US" sz="1200" kern="1200" dirty="0" err="1" smtClean="0">
                <a:solidFill>
                  <a:schemeClr val="tx1"/>
                </a:solidFill>
                <a:latin typeface="+mn-lt"/>
                <a:ea typeface="ＭＳ Ｐゴシック" charset="-128"/>
                <a:cs typeface="ＭＳ Ｐゴシック" charset="-128"/>
              </a:rPr>
              <a:t>boxwhisker_welfare_plot.pdf</a:t>
            </a:r>
            <a:r>
              <a:rPr lang="en-US" sz="1200" kern="1200" dirty="0" smtClean="0">
                <a:solidFill>
                  <a:schemeClr val="tx1"/>
                </a:solidFill>
                <a:latin typeface="+mn-lt"/>
                <a:ea typeface="ＭＳ Ｐゴシック" charset="-128"/>
                <a:cs typeface="ＭＳ Ｐゴシック" charset="-128"/>
              </a:rPr>
              <a:t> - Box-whisker plots of the data as provided.  </a:t>
            </a:r>
            <a:r>
              <a:rPr lang="en-US" sz="1200" kern="1200" smtClean="0">
                <a:solidFill>
                  <a:schemeClr val="tx1"/>
                </a:solidFill>
                <a:latin typeface="+mn-lt"/>
                <a:ea typeface="ＭＳ Ｐゴシック" charset="-128"/>
                <a:cs typeface="ＭＳ Ｐゴシック" charset="-128"/>
              </a:rPr>
              <a:t>The box surrounds the 1st and 3rd quartile of the data, thick solid vertical line in the box is the median, the "+" point is the mean, and the dashed lines extend through the range of the data.</a:t>
            </a:r>
          </a:p>
          <a:p>
            <a:endParaRPr lang="en-US" dirty="0"/>
          </a:p>
        </p:txBody>
      </p:sp>
      <p:sp>
        <p:nvSpPr>
          <p:cNvPr id="4" name="Slide Number Placeholder 3"/>
          <p:cNvSpPr>
            <a:spLocks noGrp="1"/>
          </p:cNvSpPr>
          <p:nvPr>
            <p:ph type="sldNum" sz="quarter" idx="10"/>
          </p:nvPr>
        </p:nvSpPr>
        <p:spPr/>
        <p:txBody>
          <a:bodyPr/>
          <a:lstStyle/>
          <a:p>
            <a:pPr>
              <a:defRPr/>
            </a:pPr>
            <a:fld id="{D2E42896-235D-0445-B86F-A64396AAFDF2}" type="slidenum">
              <a:rPr lang="en-US" smtClean="0"/>
              <a:pPr>
                <a:defRPr/>
              </a:pPr>
              <a:t>38</a:t>
            </a:fld>
            <a:endParaRPr lang="en-US"/>
          </a:p>
        </p:txBody>
      </p:sp>
    </p:spTree>
    <p:extLst>
      <p:ext uri="{BB962C8B-B14F-4D97-AF65-F5344CB8AC3E}">
        <p14:creationId xmlns:p14="http://schemas.microsoft.com/office/powerpoint/2010/main" val="108595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the list of topics you would expect to see in a lesson on </a:t>
            </a:r>
            <a:r>
              <a:rPr lang="en-US" dirty="0" err="1" smtClean="0"/>
              <a:t>cimate</a:t>
            </a:r>
            <a:r>
              <a:rPr lang="en-US" dirty="0" smtClean="0"/>
              <a:t> change in this class? What fits and what doesn’t? Why?</a:t>
            </a:r>
            <a:endParaRPr lang="en-US" dirty="0"/>
          </a:p>
        </p:txBody>
      </p:sp>
      <p:sp>
        <p:nvSpPr>
          <p:cNvPr id="4" name="Slide Number Placeholder 3"/>
          <p:cNvSpPr>
            <a:spLocks noGrp="1"/>
          </p:cNvSpPr>
          <p:nvPr>
            <p:ph type="sldNum" sz="quarter" idx="10"/>
          </p:nvPr>
        </p:nvSpPr>
        <p:spPr/>
        <p:txBody>
          <a:bodyPr/>
          <a:lstStyle/>
          <a:p>
            <a:fld id="{069557CB-76F3-E24C-9B45-8FDD4C7779AF}" type="slidenum">
              <a:rPr lang="en-US" smtClean="0"/>
              <a:t>3</a:t>
            </a:fld>
            <a:endParaRPr lang="en-US"/>
          </a:p>
        </p:txBody>
      </p:sp>
    </p:spTree>
    <p:extLst>
      <p:ext uri="{BB962C8B-B14F-4D97-AF65-F5344CB8AC3E}">
        <p14:creationId xmlns:p14="http://schemas.microsoft.com/office/powerpoint/2010/main" val="23415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the class and write answers on the board under each category, see </a:t>
            </a:r>
            <a:r>
              <a:rPr lang="en-US" baseline="0" dirty="0" err="1" smtClean="0"/>
              <a:t>whtehter</a:t>
            </a:r>
            <a:r>
              <a:rPr lang="en-US" baseline="0" dirty="0" smtClean="0"/>
              <a:t> they want a new category, leave it up throughout class</a:t>
            </a:r>
            <a:endParaRPr lang="en-US" dirty="0"/>
          </a:p>
        </p:txBody>
      </p:sp>
      <p:sp>
        <p:nvSpPr>
          <p:cNvPr id="4" name="Slide Number Placeholder 3"/>
          <p:cNvSpPr>
            <a:spLocks noGrp="1"/>
          </p:cNvSpPr>
          <p:nvPr>
            <p:ph type="sldNum" sz="quarter" idx="10"/>
          </p:nvPr>
        </p:nvSpPr>
        <p:spPr/>
        <p:txBody>
          <a:bodyPr/>
          <a:lstStyle/>
          <a:p>
            <a:fld id="{069557CB-76F3-E24C-9B45-8FDD4C7779AF}" type="slidenum">
              <a:rPr lang="en-US" smtClean="0"/>
              <a:t>4</a:t>
            </a:fld>
            <a:endParaRPr lang="en-US"/>
          </a:p>
        </p:txBody>
      </p:sp>
    </p:spTree>
    <p:extLst>
      <p:ext uri="{BB962C8B-B14F-4D97-AF65-F5344CB8AC3E}">
        <p14:creationId xmlns:p14="http://schemas.microsoft.com/office/powerpoint/2010/main" val="92378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THE CLASS: Who can think of an example of climate adaptation?</a:t>
            </a:r>
            <a:endParaRPr lang="en-US" dirty="0"/>
          </a:p>
        </p:txBody>
      </p:sp>
      <p:sp>
        <p:nvSpPr>
          <p:cNvPr id="4" name="Slide Number Placeholder 3"/>
          <p:cNvSpPr>
            <a:spLocks noGrp="1"/>
          </p:cNvSpPr>
          <p:nvPr>
            <p:ph type="sldNum" sz="quarter" idx="10"/>
          </p:nvPr>
        </p:nvSpPr>
        <p:spPr/>
        <p:txBody>
          <a:bodyPr/>
          <a:lstStyle/>
          <a:p>
            <a:fld id="{069557CB-76F3-E24C-9B45-8FDD4C7779AF}" type="slidenum">
              <a:rPr lang="en-US" smtClean="0"/>
              <a:t>7</a:t>
            </a:fld>
            <a:endParaRPr lang="en-US"/>
          </a:p>
        </p:txBody>
      </p:sp>
    </p:spTree>
    <p:extLst>
      <p:ext uri="{BB962C8B-B14F-4D97-AF65-F5344CB8AC3E}">
        <p14:creationId xmlns:p14="http://schemas.microsoft.com/office/powerpoint/2010/main" val="20421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THE CLASS: Who can think of an example of a “mitigation”?</a:t>
            </a:r>
            <a:endParaRPr lang="en-US" dirty="0"/>
          </a:p>
        </p:txBody>
      </p:sp>
      <p:sp>
        <p:nvSpPr>
          <p:cNvPr id="4" name="Slide Number Placeholder 3"/>
          <p:cNvSpPr>
            <a:spLocks noGrp="1"/>
          </p:cNvSpPr>
          <p:nvPr>
            <p:ph type="sldNum" sz="quarter" idx="10"/>
          </p:nvPr>
        </p:nvSpPr>
        <p:spPr/>
        <p:txBody>
          <a:bodyPr/>
          <a:lstStyle/>
          <a:p>
            <a:fld id="{069557CB-76F3-E24C-9B45-8FDD4C7779AF}" type="slidenum">
              <a:rPr lang="en-US" smtClean="0"/>
              <a:t>8</a:t>
            </a:fld>
            <a:endParaRPr lang="en-US"/>
          </a:p>
        </p:txBody>
      </p:sp>
    </p:spTree>
    <p:extLst>
      <p:ext uri="{BB962C8B-B14F-4D97-AF65-F5344CB8AC3E}">
        <p14:creationId xmlns:p14="http://schemas.microsoft.com/office/powerpoint/2010/main" val="1266240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class</a:t>
            </a:r>
            <a:r>
              <a:rPr lang="en-US" baseline="0" dirty="0" smtClean="0"/>
              <a:t> for input</a:t>
            </a:r>
            <a:endParaRPr lang="en-US" dirty="0"/>
          </a:p>
        </p:txBody>
      </p:sp>
      <p:sp>
        <p:nvSpPr>
          <p:cNvPr id="4" name="Slide Number Placeholder 3"/>
          <p:cNvSpPr>
            <a:spLocks noGrp="1"/>
          </p:cNvSpPr>
          <p:nvPr>
            <p:ph type="sldNum" sz="quarter" idx="10"/>
          </p:nvPr>
        </p:nvSpPr>
        <p:spPr/>
        <p:txBody>
          <a:bodyPr/>
          <a:lstStyle/>
          <a:p>
            <a:fld id="{069557CB-76F3-E24C-9B45-8FDD4C7779AF}" type="slidenum">
              <a:rPr lang="en-US" smtClean="0"/>
              <a:t>9</a:t>
            </a:fld>
            <a:endParaRPr lang="en-US"/>
          </a:p>
        </p:txBody>
      </p:sp>
    </p:spTree>
    <p:extLst>
      <p:ext uri="{BB962C8B-B14F-4D97-AF65-F5344CB8AC3E}">
        <p14:creationId xmlns:p14="http://schemas.microsoft.com/office/powerpoint/2010/main" val="1862024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endParaRPr lang="en-US" dirty="0"/>
          </a:p>
        </p:txBody>
      </p:sp>
      <p:sp>
        <p:nvSpPr>
          <p:cNvPr id="4" name="Slide Number Placeholder 3"/>
          <p:cNvSpPr>
            <a:spLocks noGrp="1"/>
          </p:cNvSpPr>
          <p:nvPr>
            <p:ph type="sldNum" sz="quarter" idx="10"/>
          </p:nvPr>
        </p:nvSpPr>
        <p:spPr/>
        <p:txBody>
          <a:bodyPr/>
          <a:lstStyle/>
          <a:p>
            <a:fld id="{069557CB-76F3-E24C-9B45-8FDD4C7779AF}" type="slidenum">
              <a:rPr lang="en-US" smtClean="0"/>
              <a:t>12</a:t>
            </a:fld>
            <a:endParaRPr lang="en-US"/>
          </a:p>
        </p:txBody>
      </p:sp>
    </p:spTree>
    <p:extLst>
      <p:ext uri="{BB962C8B-B14F-4D97-AF65-F5344CB8AC3E}">
        <p14:creationId xmlns:p14="http://schemas.microsoft.com/office/powerpoint/2010/main" val="153213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anyone</a:t>
            </a:r>
            <a:r>
              <a:rPr lang="en-US" baseline="0" dirty="0" smtClean="0"/>
              <a:t> sight a potential problem with this school of ethics? What could make these ideas difficult to apply in decision making?</a:t>
            </a:r>
          </a:p>
          <a:p>
            <a:r>
              <a:rPr lang="en-US" baseline="0" dirty="0" smtClean="0"/>
              <a:t>-”The most good for the most people” can systematically exclude minorities, who may repeatedly get the short end of the stick</a:t>
            </a:r>
          </a:p>
          <a:p>
            <a:r>
              <a:rPr lang="en-US" baseline="0" dirty="0" smtClean="0"/>
              <a:t>-Who defines what is “best”?</a:t>
            </a:r>
            <a:endParaRPr lang="en-US" dirty="0"/>
          </a:p>
        </p:txBody>
      </p:sp>
      <p:sp>
        <p:nvSpPr>
          <p:cNvPr id="4" name="Slide Number Placeholder 3"/>
          <p:cNvSpPr>
            <a:spLocks noGrp="1"/>
          </p:cNvSpPr>
          <p:nvPr>
            <p:ph type="sldNum" sz="quarter" idx="10"/>
          </p:nvPr>
        </p:nvSpPr>
        <p:spPr/>
        <p:txBody>
          <a:bodyPr/>
          <a:lstStyle/>
          <a:p>
            <a:fld id="{069557CB-76F3-E24C-9B45-8FDD4C7779AF}" type="slidenum">
              <a:rPr lang="en-US" smtClean="0"/>
              <a:t>14</a:t>
            </a:fld>
            <a:endParaRPr lang="en-US"/>
          </a:p>
        </p:txBody>
      </p:sp>
    </p:spTree>
    <p:extLst>
      <p:ext uri="{BB962C8B-B14F-4D97-AF65-F5344CB8AC3E}">
        <p14:creationId xmlns:p14="http://schemas.microsoft.com/office/powerpoint/2010/main" val="1724070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anyone see a problem with these schools of ethics? What would make them difficult to apply?</a:t>
            </a:r>
          </a:p>
          <a:p>
            <a:r>
              <a:rPr lang="en-US" dirty="0" smtClean="0"/>
              <a:t>-What is God’s will?</a:t>
            </a:r>
          </a:p>
          <a:p>
            <a:r>
              <a:rPr lang="en-US" dirty="0" smtClean="0"/>
              <a:t>-Treating all people as the same might not</a:t>
            </a:r>
            <a:r>
              <a:rPr lang="en-US" baseline="0" dirty="0" smtClean="0"/>
              <a:t> work because people aren’t the same and don’t want the same things</a:t>
            </a:r>
          </a:p>
          <a:p>
            <a:r>
              <a:rPr lang="en-US" baseline="0" dirty="0" smtClean="0"/>
              <a:t>-But what is our ethical obligation? Can we all agree on rights?</a:t>
            </a:r>
            <a:endParaRPr lang="en-US" dirty="0"/>
          </a:p>
        </p:txBody>
      </p:sp>
      <p:sp>
        <p:nvSpPr>
          <p:cNvPr id="4" name="Slide Number Placeholder 3"/>
          <p:cNvSpPr>
            <a:spLocks noGrp="1"/>
          </p:cNvSpPr>
          <p:nvPr>
            <p:ph type="sldNum" sz="quarter" idx="10"/>
          </p:nvPr>
        </p:nvSpPr>
        <p:spPr/>
        <p:txBody>
          <a:bodyPr/>
          <a:lstStyle/>
          <a:p>
            <a:fld id="{069557CB-76F3-E24C-9B45-8FDD4C7779AF}" type="slidenum">
              <a:rPr lang="en-US" smtClean="0"/>
              <a:t>15</a:t>
            </a:fld>
            <a:endParaRPr lang="en-US"/>
          </a:p>
        </p:txBody>
      </p:sp>
    </p:spTree>
    <p:extLst>
      <p:ext uri="{BB962C8B-B14F-4D97-AF65-F5344CB8AC3E}">
        <p14:creationId xmlns:p14="http://schemas.microsoft.com/office/powerpoint/2010/main" val="132723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B2520A0-4356-F24B-81C0-0A9936B2A09C}"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2520A0-4356-F24B-81C0-0A9936B2A09C}"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2520A0-4356-F24B-81C0-0A9936B2A09C}"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2520A0-4356-F24B-81C0-0A9936B2A09C}"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2520A0-4356-F24B-81C0-0A9936B2A09C}" type="datetimeFigureOut">
              <a:rPr lang="en-US" smtClean="0"/>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2520A0-4356-F24B-81C0-0A9936B2A09C}"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2520A0-4356-F24B-81C0-0A9936B2A09C}" type="datetimeFigureOut">
              <a:rPr lang="en-US" smtClean="0"/>
              <a:t>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2520A0-4356-F24B-81C0-0A9936B2A09C}" type="datetimeFigureOut">
              <a:rPr lang="en-US" smtClean="0"/>
              <a:t>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2520A0-4356-F24B-81C0-0A9936B2A09C}" type="datetimeFigureOut">
              <a:rPr lang="en-US" smtClean="0"/>
              <a:t>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2520A0-4356-F24B-81C0-0A9936B2A09C}"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2520A0-4356-F24B-81C0-0A9936B2A09C}" type="datetimeFigureOut">
              <a:rPr lang="en-US" smtClean="0"/>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F2D235-5E13-5642-BCF3-2B494E59209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520A0-4356-F24B-81C0-0A9936B2A09C}" type="datetimeFigureOut">
              <a:rPr lang="en-US" smtClean="0"/>
              <a:t>11/3/17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F2D235-5E13-5642-BCF3-2B494E59209B}" type="slidenum">
              <a:rPr lang="en-US" smtClean="0"/>
              <a:t>‹#›</a:t>
            </a:fld>
            <a:endParaRPr lang="en-US"/>
          </a:p>
        </p:txBody>
      </p:sp>
    </p:spTree>
    <p:extLst>
      <p:ext uri="{BB962C8B-B14F-4D97-AF65-F5344CB8AC3E}">
        <p14:creationId xmlns:p14="http://schemas.microsoft.com/office/powerpoint/2010/main" val="3011653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2.mp4"/><Relationship Id="rId2"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3.mp4"/><Relationship Id="rId2" Type="http://schemas.openxmlformats.org/officeDocument/2006/relationships/video" Target="../media/media3.mp4"/></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2.png"/><Relationship Id="rId1" Type="http://schemas.microsoft.com/office/2007/relationships/media" Target="../media/media4.mp4"/><Relationship Id="rId2" Type="http://schemas.openxmlformats.org/officeDocument/2006/relationships/video" Target="../media/media4.mp4"/></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5.mp4"/><Relationship Id="rId2" Type="http://schemas.openxmlformats.org/officeDocument/2006/relationships/video" Target="../media/media5.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4.mp4"/><Relationship Id="rId2" Type="http://schemas.openxmlformats.org/officeDocument/2006/relationships/video" Target="../media/media4.mp4"/></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4.png"/><Relationship Id="rId1" Type="http://schemas.microsoft.com/office/2007/relationships/media" Target="../media/media6.mp4"/><Relationship Id="rId2" Type="http://schemas.openxmlformats.org/officeDocument/2006/relationships/video" Target="../media/media6.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6.png"/><Relationship Id="rId1" Type="http://schemas.microsoft.com/office/2007/relationships/media" Target="../media/media7.mp4"/><Relationship Id="rId2" Type="http://schemas.openxmlformats.org/officeDocument/2006/relationships/video" Target="../media/media7.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1" Type="http://schemas.microsoft.com/office/2007/relationships/media" Target="../media/media8.mp4"/><Relationship Id="rId2" Type="http://schemas.openxmlformats.org/officeDocument/2006/relationships/video" Target="../media/media8.mp4"/></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1" Type="http://schemas.microsoft.com/office/2007/relationships/media" Target="../media/media8.mp4"/><Relationship Id="rId2" Type="http://schemas.openxmlformats.org/officeDocument/2006/relationships/video" Target="../media/media8.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1.png"/><Relationship Id="rId1" Type="http://schemas.microsoft.com/office/2007/relationships/media" Target="../media/media9.mp4"/><Relationship Id="rId2" Type="http://schemas.openxmlformats.org/officeDocument/2006/relationships/video" Target="../media/media9.mp4"/></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10.mp4"/><Relationship Id="rId2" Type="http://schemas.openxmlformats.org/officeDocument/2006/relationships/video" Target="../media/media10.mp4"/></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jpg"/><Relationship Id="rId6"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rown.edu/academics/science-and-technology-studies/framework-making-ethical-decisions" TargetMode="External"/><Relationship Id="rId3" Type="http://schemas.openxmlformats.org/officeDocument/2006/relationships/hyperlink" Target="https://www.deseretnews.com/article/865658346/Effects-of-algal-blooms-continue-to-spread-throughout-Wasatch-Front.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Wicked problems: </a:t>
            </a:r>
            <a:br>
              <a:rPr lang="en-US" dirty="0" smtClean="0"/>
            </a:br>
            <a:r>
              <a:rPr lang="en-US" dirty="0" smtClean="0"/>
              <a:t>Facing </a:t>
            </a:r>
            <a:r>
              <a:rPr lang="en-US" smtClean="0"/>
              <a:t>the challenge of climate </a:t>
            </a:r>
            <a:r>
              <a:rPr lang="en-US" dirty="0" smtClean="0"/>
              <a:t>change</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CHE-125 Chemistry and the Environment</a:t>
            </a:r>
          </a:p>
          <a:p>
            <a:r>
              <a:rPr lang="en-US" dirty="0" smtClean="0"/>
              <a:t>Guest Lecture, September 19, 2017</a:t>
            </a:r>
          </a:p>
          <a:p>
            <a:r>
              <a:rPr lang="en-US" sz="2300" dirty="0" smtClean="0">
                <a:solidFill>
                  <a:schemeClr val="tx1">
                    <a:lumMod val="50000"/>
                    <a:lumOff val="50000"/>
                  </a:schemeClr>
                </a:solidFill>
              </a:rPr>
              <a:t>Caitlin Spence, Postdoctoral Scholar</a:t>
            </a:r>
          </a:p>
          <a:p>
            <a:r>
              <a:rPr lang="en-US" sz="2300" dirty="0" smtClean="0">
                <a:solidFill>
                  <a:schemeClr val="tx1">
                    <a:lumMod val="50000"/>
                    <a:lumOff val="50000"/>
                  </a:schemeClr>
                </a:solidFill>
              </a:rPr>
              <a:t>Earth and Environmental Systems Institute</a:t>
            </a:r>
          </a:p>
          <a:p>
            <a:r>
              <a:rPr lang="en-US" sz="2300" dirty="0" smtClean="0">
                <a:solidFill>
                  <a:schemeClr val="tx1">
                    <a:lumMod val="50000"/>
                    <a:lumOff val="50000"/>
                  </a:schemeClr>
                </a:solidFill>
              </a:rPr>
              <a:t>The Pennsylvania State University</a:t>
            </a:r>
            <a:endParaRPr lang="en-US" sz="2300" dirty="0">
              <a:solidFill>
                <a:schemeClr val="tx1">
                  <a:lumMod val="50000"/>
                  <a:lumOff val="50000"/>
                </a:schemeClr>
              </a:solidFill>
            </a:endParaRPr>
          </a:p>
        </p:txBody>
      </p:sp>
    </p:spTree>
    <p:extLst>
      <p:ext uri="{BB962C8B-B14F-4D97-AF65-F5344CB8AC3E}">
        <p14:creationId xmlns:p14="http://schemas.microsoft.com/office/powerpoint/2010/main" val="175559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37" y="679052"/>
            <a:ext cx="7643813" cy="4559999"/>
          </a:xfrm>
          <a:prstGeom prst="rect">
            <a:avLst/>
          </a:prstGeom>
        </p:spPr>
      </p:pic>
      <p:sp>
        <p:nvSpPr>
          <p:cNvPr id="2" name="Title 1"/>
          <p:cNvSpPr>
            <a:spLocks noGrp="1"/>
          </p:cNvSpPr>
          <p:nvPr>
            <p:ph type="title"/>
          </p:nvPr>
        </p:nvSpPr>
        <p:spPr/>
        <p:txBody>
          <a:bodyPr/>
          <a:lstStyle/>
          <a:p>
            <a:r>
              <a:rPr lang="en-US" dirty="0" smtClean="0"/>
              <a:t>Integrated Assessment Models (IAMs)</a:t>
            </a:r>
            <a:endParaRPr lang="en-US" dirty="0"/>
          </a:p>
        </p:txBody>
      </p:sp>
      <p:sp>
        <p:nvSpPr>
          <p:cNvPr id="4" name="Content Placeholder 2"/>
          <p:cNvSpPr>
            <a:spLocks noGrp="1"/>
          </p:cNvSpPr>
          <p:nvPr>
            <p:ph idx="1"/>
          </p:nvPr>
        </p:nvSpPr>
        <p:spPr>
          <a:xfrm>
            <a:off x="496489" y="5000625"/>
            <a:ext cx="8393907" cy="2533650"/>
          </a:xfrm>
        </p:spPr>
        <p:txBody>
          <a:bodyPr>
            <a:normAutofit/>
          </a:bodyPr>
          <a:lstStyle/>
          <a:p>
            <a:r>
              <a:rPr lang="en-US" sz="2000" dirty="0" smtClean="0"/>
              <a:t>What is the relationship between technology, global and regional economies, and the climate system?</a:t>
            </a:r>
          </a:p>
          <a:p>
            <a:r>
              <a:rPr lang="en-US" sz="2000" dirty="0" smtClean="0"/>
              <a:t>What is the social cost of carbon (SCC)?</a:t>
            </a:r>
          </a:p>
          <a:p>
            <a:r>
              <a:rPr lang="en-US" sz="2000" dirty="0" smtClean="0"/>
              <a:t>On a global scale, what are alternative future societal/climate scenarios?</a:t>
            </a:r>
          </a:p>
          <a:p>
            <a:endParaRPr lang="en-US" dirty="0"/>
          </a:p>
        </p:txBody>
      </p:sp>
      <p:sp>
        <p:nvSpPr>
          <p:cNvPr id="6" name="TextBox 5"/>
          <p:cNvSpPr txBox="1"/>
          <p:nvPr/>
        </p:nvSpPr>
        <p:spPr>
          <a:xfrm>
            <a:off x="6800857" y="3730557"/>
            <a:ext cx="3000375" cy="369332"/>
          </a:xfrm>
          <a:prstGeom prst="rect">
            <a:avLst/>
          </a:prstGeom>
          <a:noFill/>
        </p:spPr>
        <p:txBody>
          <a:bodyPr wrap="square" rtlCol="0">
            <a:spAutoFit/>
          </a:bodyPr>
          <a:lstStyle/>
          <a:p>
            <a:r>
              <a:rPr lang="en-US" smtClean="0"/>
              <a:t>Baker et al., 2007</a:t>
            </a:r>
            <a:endParaRPr lang="en-US"/>
          </a:p>
        </p:txBody>
      </p:sp>
    </p:spTree>
    <p:extLst>
      <p:ext uri="{BB962C8B-B14F-4D97-AF65-F5344CB8AC3E}">
        <p14:creationId xmlns:p14="http://schemas.microsoft.com/office/powerpoint/2010/main" val="1901452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Technological intervention and uncertainty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637" y="1690689"/>
            <a:ext cx="5472113" cy="4725916"/>
          </a:xfrm>
          <a:prstGeom prst="rect">
            <a:avLst/>
          </a:prstGeom>
        </p:spPr>
      </p:pic>
      <p:sp>
        <p:nvSpPr>
          <p:cNvPr id="8" name="TextBox 7"/>
          <p:cNvSpPr txBox="1"/>
          <p:nvPr/>
        </p:nvSpPr>
        <p:spPr>
          <a:xfrm>
            <a:off x="5157795" y="6459469"/>
            <a:ext cx="3000375" cy="369332"/>
          </a:xfrm>
          <a:prstGeom prst="rect">
            <a:avLst/>
          </a:prstGeom>
          <a:noFill/>
        </p:spPr>
        <p:txBody>
          <a:bodyPr wrap="square" rtlCol="0">
            <a:spAutoFit/>
          </a:bodyPr>
          <a:lstStyle/>
          <a:p>
            <a:r>
              <a:rPr lang="en-US" smtClean="0"/>
              <a:t>Baker et al., 2007</a:t>
            </a:r>
            <a:endParaRPr lang="en-US"/>
          </a:p>
        </p:txBody>
      </p:sp>
      <p:pic>
        <p:nvPicPr>
          <p:cNvPr id="9" name="Picture 8"/>
          <p:cNvPicPr>
            <a:picLocks noChangeAspect="1"/>
          </p:cNvPicPr>
          <p:nvPr/>
        </p:nvPicPr>
        <p:blipFill>
          <a:blip r:embed="rId3"/>
          <a:stretch>
            <a:fillRect/>
          </a:stretch>
        </p:blipFill>
        <p:spPr>
          <a:xfrm>
            <a:off x="6983016" y="5129212"/>
            <a:ext cx="2160984" cy="1728787"/>
          </a:xfrm>
          <a:prstGeom prst="rect">
            <a:avLst/>
          </a:prstGeom>
        </p:spPr>
      </p:pic>
    </p:spTree>
    <p:extLst>
      <p:ext uri="{BB962C8B-B14F-4D97-AF65-F5344CB8AC3E}">
        <p14:creationId xmlns:p14="http://schemas.microsoft.com/office/powerpoint/2010/main" val="166651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88" y="2622551"/>
            <a:ext cx="7886700" cy="1325563"/>
          </a:xfrm>
        </p:spPr>
        <p:txBody>
          <a:bodyPr/>
          <a:lstStyle/>
          <a:p>
            <a:r>
              <a:rPr lang="en-US" dirty="0" smtClean="0"/>
              <a:t>Who should pay for climate mitigation and adaptation?</a:t>
            </a:r>
            <a:endParaRPr lang="en-US" dirty="0"/>
          </a:p>
        </p:txBody>
      </p:sp>
    </p:spTree>
    <p:extLst>
      <p:ext uri="{BB962C8B-B14F-4D97-AF65-F5344CB8AC3E}">
        <p14:creationId xmlns:p14="http://schemas.microsoft.com/office/powerpoint/2010/main" val="211920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frameworks</a:t>
            </a:r>
            <a:endParaRPr lang="en-US" dirty="0"/>
          </a:p>
        </p:txBody>
      </p:sp>
      <p:sp>
        <p:nvSpPr>
          <p:cNvPr id="3" name="Content Placeholder 2"/>
          <p:cNvSpPr>
            <a:spLocks noGrp="1"/>
          </p:cNvSpPr>
          <p:nvPr>
            <p:ph idx="1"/>
          </p:nvPr>
        </p:nvSpPr>
        <p:spPr/>
        <p:txBody>
          <a:bodyPr/>
          <a:lstStyle/>
          <a:p>
            <a:r>
              <a:rPr lang="en-US" b="1" dirty="0" smtClean="0"/>
              <a:t>Consequentialist</a:t>
            </a:r>
            <a:r>
              <a:rPr lang="en-US" dirty="0" smtClean="0"/>
              <a:t>: What would happen if people behaved this way?</a:t>
            </a:r>
            <a:endParaRPr lang="en-US" b="1" dirty="0" smtClean="0"/>
          </a:p>
          <a:p>
            <a:r>
              <a:rPr lang="en-US" b="1" dirty="0" smtClean="0"/>
              <a:t>Non-consequentialist:</a:t>
            </a:r>
            <a:r>
              <a:rPr lang="en-US" dirty="0" smtClean="0"/>
              <a:t> What intentions led to these actions?</a:t>
            </a:r>
            <a:endParaRPr lang="en-US" b="1" dirty="0" smtClean="0"/>
          </a:p>
          <a:p>
            <a:r>
              <a:rPr lang="en-US" b="1" dirty="0" smtClean="0"/>
              <a:t>Agent-centered: </a:t>
            </a:r>
            <a:r>
              <a:rPr lang="en-US" dirty="0" smtClean="0"/>
              <a:t>What is the ethical status of these agents?</a:t>
            </a:r>
            <a:endParaRPr lang="en-US" b="1" dirty="0" smtClean="0"/>
          </a:p>
        </p:txBody>
      </p:sp>
    </p:spTree>
    <p:extLst>
      <p:ext uri="{BB962C8B-B14F-4D97-AF65-F5344CB8AC3E}">
        <p14:creationId xmlns:p14="http://schemas.microsoft.com/office/powerpoint/2010/main" val="1591627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Consequentialist ethics</a:t>
            </a:r>
            <a:endParaRPr lang="en-US" dirty="0"/>
          </a:p>
        </p:txBody>
      </p:sp>
      <p:sp>
        <p:nvSpPr>
          <p:cNvPr id="3" name="Content Placeholder 2"/>
          <p:cNvSpPr>
            <a:spLocks noGrp="1"/>
          </p:cNvSpPr>
          <p:nvPr>
            <p:ph idx="1"/>
          </p:nvPr>
        </p:nvSpPr>
        <p:spPr/>
        <p:txBody>
          <a:bodyPr/>
          <a:lstStyle/>
          <a:p>
            <a:r>
              <a:rPr lang="en-US" dirty="0" smtClean="0"/>
              <a:t>Utilitarian: Actions are ethical if they produce the most possible good and the least possible harm.</a:t>
            </a:r>
          </a:p>
          <a:p>
            <a:r>
              <a:rPr lang="en-US" dirty="0" smtClean="0"/>
              <a:t>Egoist: Actions are ethical if they produce the most possible good and least possible harm to oneself.</a:t>
            </a:r>
          </a:p>
          <a:p>
            <a:r>
              <a:rPr lang="en-US" dirty="0" smtClean="0"/>
              <a:t>Common good: Actions are ethical if they are guided by societal consensus and lead to general societal welfare.</a:t>
            </a:r>
          </a:p>
          <a:p>
            <a:r>
              <a:rPr lang="en-US" b="1" dirty="0" smtClean="0"/>
              <a:t>Consequentialist decision making</a:t>
            </a:r>
          </a:p>
          <a:p>
            <a:pPr lvl="1"/>
            <a:r>
              <a:rPr lang="en-US" dirty="0" smtClean="0"/>
              <a:t>What action would produce the best outcomes?</a:t>
            </a:r>
          </a:p>
          <a:p>
            <a:endParaRPr lang="en-US" dirty="0"/>
          </a:p>
        </p:txBody>
      </p:sp>
    </p:spTree>
    <p:extLst>
      <p:ext uri="{BB962C8B-B14F-4D97-AF65-F5344CB8AC3E}">
        <p14:creationId xmlns:p14="http://schemas.microsoft.com/office/powerpoint/2010/main" val="239231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Non-consequentialist ethics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Duty-based/</a:t>
            </a:r>
            <a:r>
              <a:rPr lang="en-US" dirty="0" err="1" smtClean="0"/>
              <a:t>Kanttian</a:t>
            </a:r>
            <a:r>
              <a:rPr lang="en-US" dirty="0" smtClean="0"/>
              <a:t> ethics: Actions are ethical if the intention guiding the action is ethical, and if the action could safely become universal.</a:t>
            </a:r>
          </a:p>
          <a:p>
            <a:r>
              <a:rPr lang="en-US" dirty="0" smtClean="0"/>
              <a:t>Rights-based ethics: Actions are ethical if they protect the ethical rights of those affected.</a:t>
            </a:r>
          </a:p>
          <a:p>
            <a:r>
              <a:rPr lang="en-US" dirty="0" smtClean="0"/>
              <a:t>Fairness/Justice: Actions are ethical if they treat all the same without exception.</a:t>
            </a:r>
          </a:p>
          <a:p>
            <a:r>
              <a:rPr lang="en-US" dirty="0" smtClean="0"/>
              <a:t>Divine ethics: Actions are ethical if they serve God’s will.</a:t>
            </a:r>
          </a:p>
          <a:p>
            <a:r>
              <a:rPr lang="en-US" b="1" dirty="0" smtClean="0"/>
              <a:t>Non-consequentialist decision making</a:t>
            </a:r>
          </a:p>
          <a:p>
            <a:pPr lvl="1"/>
            <a:r>
              <a:rPr lang="en-US" dirty="0" smtClean="0"/>
              <a:t>What is our ethical obligation in this situation?</a:t>
            </a:r>
            <a:endParaRPr lang="en-US" dirty="0"/>
          </a:p>
        </p:txBody>
      </p:sp>
    </p:spTree>
    <p:extLst>
      <p:ext uri="{BB962C8B-B14F-4D97-AF65-F5344CB8AC3E}">
        <p14:creationId xmlns:p14="http://schemas.microsoft.com/office/powerpoint/2010/main" val="778226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Agent-centered Ethics</a:t>
            </a:r>
            <a:endParaRPr lang="en-US" dirty="0"/>
          </a:p>
        </p:txBody>
      </p:sp>
      <p:sp>
        <p:nvSpPr>
          <p:cNvPr id="3" name="Content Placeholder 2"/>
          <p:cNvSpPr>
            <a:spLocks noGrp="1"/>
          </p:cNvSpPr>
          <p:nvPr>
            <p:ph idx="1"/>
          </p:nvPr>
        </p:nvSpPr>
        <p:spPr/>
        <p:txBody>
          <a:bodyPr/>
          <a:lstStyle/>
          <a:p>
            <a:r>
              <a:rPr lang="en-US" dirty="0" smtClean="0"/>
              <a:t>Virtue ethics: A person is ethical if they have acted ethically throughout their life.</a:t>
            </a:r>
          </a:p>
          <a:p>
            <a:r>
              <a:rPr lang="en-US" dirty="0" smtClean="0"/>
              <a:t>Feminist ethics: As above, incorporating concepts of care and focusing on women’s perspectives.</a:t>
            </a:r>
          </a:p>
          <a:p>
            <a:r>
              <a:rPr lang="en-US" b="1" dirty="0" smtClean="0"/>
              <a:t>Virtue-based decision making</a:t>
            </a:r>
            <a:r>
              <a:rPr lang="en-US" dirty="0" smtClean="0"/>
              <a:t>:</a:t>
            </a:r>
          </a:p>
          <a:p>
            <a:pPr lvl="1"/>
            <a:r>
              <a:rPr lang="en-US" dirty="0" smtClean="0"/>
              <a:t>What would an ethical and virtuous person do in this situation?</a:t>
            </a:r>
            <a:endParaRPr lang="en-US" dirty="0"/>
          </a:p>
        </p:txBody>
      </p:sp>
    </p:spTree>
    <p:extLst>
      <p:ext uri="{BB962C8B-B14F-4D97-AF65-F5344CB8AC3E}">
        <p14:creationId xmlns:p14="http://schemas.microsoft.com/office/powerpoint/2010/main" val="609369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to ethical decision making</a:t>
            </a:r>
            <a:endParaRPr lang="en-US" dirty="0"/>
          </a:p>
        </p:txBody>
      </p:sp>
      <p:sp>
        <p:nvSpPr>
          <p:cNvPr id="3" name="Content Placeholder 2"/>
          <p:cNvSpPr>
            <a:spLocks noGrp="1"/>
          </p:cNvSpPr>
          <p:nvPr>
            <p:ph idx="1"/>
          </p:nvPr>
        </p:nvSpPr>
        <p:spPr/>
        <p:txBody>
          <a:bodyPr/>
          <a:lstStyle/>
          <a:p>
            <a:r>
              <a:rPr lang="en-US" b="1" dirty="0"/>
              <a:t>Non-consequentialist decision making</a:t>
            </a:r>
          </a:p>
          <a:p>
            <a:pPr lvl="1"/>
            <a:r>
              <a:rPr lang="en-US" dirty="0"/>
              <a:t>What is our ethical obligation in this situation?</a:t>
            </a:r>
          </a:p>
          <a:p>
            <a:r>
              <a:rPr lang="en-US" b="1" dirty="0"/>
              <a:t>Consequentialist decision making</a:t>
            </a:r>
          </a:p>
          <a:p>
            <a:pPr lvl="1"/>
            <a:r>
              <a:rPr lang="en-US" dirty="0"/>
              <a:t>What action would produce the best outcomes</a:t>
            </a:r>
            <a:r>
              <a:rPr lang="en-US" dirty="0" smtClean="0"/>
              <a:t>?</a:t>
            </a:r>
            <a:endParaRPr lang="en-US" b="1" dirty="0" smtClean="0"/>
          </a:p>
          <a:p>
            <a:r>
              <a:rPr lang="en-US" b="1" dirty="0" smtClean="0"/>
              <a:t>Virtue-based </a:t>
            </a:r>
            <a:r>
              <a:rPr lang="en-US" b="1" dirty="0"/>
              <a:t>decision making</a:t>
            </a:r>
            <a:r>
              <a:rPr lang="en-US" dirty="0"/>
              <a:t>:</a:t>
            </a:r>
          </a:p>
          <a:p>
            <a:pPr lvl="1"/>
            <a:r>
              <a:rPr lang="en-US" dirty="0"/>
              <a:t>What would an ethical and virtuous person do in this situation</a:t>
            </a:r>
            <a:r>
              <a:rPr lang="en-US" dirty="0" smtClean="0"/>
              <a:t>?</a:t>
            </a:r>
          </a:p>
          <a:p>
            <a:pPr lvl="1"/>
            <a:endParaRPr lang="en-US" dirty="0"/>
          </a:p>
          <a:p>
            <a:pPr lvl="1"/>
            <a:endParaRPr lang="en-US" dirty="0"/>
          </a:p>
          <a:p>
            <a:endParaRPr lang="en-US" dirty="0"/>
          </a:p>
        </p:txBody>
      </p:sp>
    </p:spTree>
    <p:extLst>
      <p:ext uri="{BB962C8B-B14F-4D97-AF65-F5344CB8AC3E}">
        <p14:creationId xmlns:p14="http://schemas.microsoft.com/office/powerpoint/2010/main" val="755543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32" y="73712"/>
            <a:ext cx="8596032" cy="1325563"/>
          </a:xfrm>
        </p:spPr>
        <p:txBody>
          <a:bodyPr>
            <a:normAutofit/>
          </a:bodyPr>
          <a:lstStyle/>
          <a:p>
            <a:r>
              <a:rPr lang="en-US" dirty="0" smtClean="0"/>
              <a:t>One local-scale example decision: </a:t>
            </a:r>
            <a:br>
              <a:rPr lang="en-US" dirty="0" smtClean="0"/>
            </a:br>
            <a:r>
              <a:rPr lang="en-US" dirty="0" smtClean="0"/>
              <a:t>The Lake Problem</a:t>
            </a:r>
            <a:endParaRPr lang="en-US" dirty="0"/>
          </a:p>
        </p:txBody>
      </p:sp>
      <p:pic>
        <p:nvPicPr>
          <p:cNvPr id="4" name="image30.png"/>
          <p:cNvPicPr/>
          <p:nvPr/>
        </p:nvPicPr>
        <p:blipFill>
          <a:blip r:embed="rId2"/>
          <a:srcRect/>
          <a:stretch>
            <a:fillRect/>
          </a:stretch>
        </p:blipFill>
        <p:spPr>
          <a:xfrm>
            <a:off x="548640" y="1997710"/>
            <a:ext cx="5943600" cy="2679700"/>
          </a:xfrm>
          <a:prstGeom prst="rect">
            <a:avLst/>
          </a:prstGeom>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48" y="4447109"/>
            <a:ext cx="2444080" cy="16293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712" y="1749464"/>
            <a:ext cx="2795952" cy="1572723"/>
          </a:xfrm>
          <a:prstGeom prst="rect">
            <a:avLst/>
          </a:prstGeom>
        </p:spPr>
      </p:pic>
      <p:sp>
        <p:nvSpPr>
          <p:cNvPr id="8" name="TextBox 7"/>
          <p:cNvSpPr txBox="1"/>
          <p:nvPr/>
        </p:nvSpPr>
        <p:spPr>
          <a:xfrm>
            <a:off x="6245352" y="3828210"/>
            <a:ext cx="3090672" cy="646331"/>
          </a:xfrm>
          <a:prstGeom prst="rect">
            <a:avLst/>
          </a:prstGeom>
          <a:noFill/>
        </p:spPr>
        <p:txBody>
          <a:bodyPr wrap="square" rtlCol="0">
            <a:spAutoFit/>
          </a:bodyPr>
          <a:lstStyle/>
          <a:p>
            <a:r>
              <a:rPr lang="en-US" dirty="0" smtClean="0"/>
              <a:t>Too much phosphorous</a:t>
            </a:r>
            <a:r>
              <a:rPr lang="en-US" smtClean="0"/>
              <a:t>: Eutrophication</a:t>
            </a:r>
            <a:endParaRPr lang="en-US"/>
          </a:p>
        </p:txBody>
      </p:sp>
      <p:sp>
        <p:nvSpPr>
          <p:cNvPr id="9" name="TextBox 8"/>
          <p:cNvSpPr txBox="1"/>
          <p:nvPr/>
        </p:nvSpPr>
        <p:spPr>
          <a:xfrm>
            <a:off x="6053328" y="1155937"/>
            <a:ext cx="3090672" cy="646331"/>
          </a:xfrm>
          <a:prstGeom prst="rect">
            <a:avLst/>
          </a:prstGeom>
          <a:noFill/>
        </p:spPr>
        <p:txBody>
          <a:bodyPr wrap="square" rtlCol="0">
            <a:spAutoFit/>
          </a:bodyPr>
          <a:lstStyle/>
          <a:p>
            <a:r>
              <a:rPr lang="en-US" dirty="0" smtClean="0"/>
              <a:t>Phosphorous concentration below threshold</a:t>
            </a:r>
            <a:r>
              <a:rPr lang="en-US" smtClean="0"/>
              <a:t>: Healthy lake</a:t>
            </a: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721" y="4984431"/>
            <a:ext cx="2628488" cy="1752326"/>
          </a:xfrm>
          <a:prstGeom prst="rect">
            <a:avLst/>
          </a:prstGeom>
        </p:spPr>
      </p:pic>
      <p:sp>
        <p:nvSpPr>
          <p:cNvPr id="11" name="TextBox 10"/>
          <p:cNvSpPr txBox="1"/>
          <p:nvPr/>
        </p:nvSpPr>
        <p:spPr>
          <a:xfrm>
            <a:off x="201168" y="4677410"/>
            <a:ext cx="2569464" cy="923330"/>
          </a:xfrm>
          <a:prstGeom prst="rect">
            <a:avLst/>
          </a:prstGeom>
          <a:noFill/>
        </p:spPr>
        <p:txBody>
          <a:bodyPr wrap="square" rtlCol="0">
            <a:spAutoFit/>
          </a:bodyPr>
          <a:lstStyle/>
          <a:p>
            <a:r>
              <a:rPr lang="en-US" dirty="0" smtClean="0"/>
              <a:t>More phosphorous discharge supports economic growth</a:t>
            </a:r>
            <a:endParaRPr lang="en-US" dirty="0"/>
          </a:p>
        </p:txBody>
      </p:sp>
      <p:sp>
        <p:nvSpPr>
          <p:cNvPr id="3" name="TextBox 2"/>
          <p:cNvSpPr txBox="1"/>
          <p:nvPr/>
        </p:nvSpPr>
        <p:spPr>
          <a:xfrm>
            <a:off x="5351929" y="6395575"/>
            <a:ext cx="3595735" cy="307777"/>
          </a:xfrm>
          <a:prstGeom prst="rect">
            <a:avLst/>
          </a:prstGeom>
          <a:noFill/>
        </p:spPr>
        <p:txBody>
          <a:bodyPr wrap="square" rtlCol="0">
            <a:spAutoFit/>
          </a:bodyPr>
          <a:lstStyle/>
          <a:p>
            <a:pPr algn="r"/>
            <a:r>
              <a:rPr lang="en-US" sz="1400" i="1" dirty="0" smtClean="0">
                <a:solidFill>
                  <a:schemeClr val="tx1">
                    <a:lumMod val="75000"/>
                    <a:lumOff val="25000"/>
                  </a:schemeClr>
                </a:solidFill>
              </a:rPr>
              <a:t>Figure adapted from </a:t>
            </a:r>
            <a:r>
              <a:rPr lang="en-US" sz="1400" i="1" dirty="0" err="1" smtClean="0">
                <a:solidFill>
                  <a:schemeClr val="tx1">
                    <a:lumMod val="75000"/>
                    <a:lumOff val="25000"/>
                  </a:schemeClr>
                </a:solidFill>
              </a:rPr>
              <a:t>Hadka</a:t>
            </a:r>
            <a:r>
              <a:rPr lang="en-US" sz="1400" i="1" dirty="0" smtClean="0">
                <a:solidFill>
                  <a:schemeClr val="tx1">
                    <a:lumMod val="75000"/>
                    <a:lumOff val="25000"/>
                  </a:schemeClr>
                </a:solidFill>
              </a:rPr>
              <a:t> et al., 2015</a:t>
            </a:r>
            <a:endParaRPr lang="en-US" sz="1400" i="1" dirty="0">
              <a:solidFill>
                <a:schemeClr val="tx1">
                  <a:lumMod val="75000"/>
                  <a:lumOff val="25000"/>
                </a:schemeClr>
              </a:solidFill>
            </a:endParaRPr>
          </a:p>
        </p:txBody>
      </p:sp>
    </p:spTree>
    <p:extLst>
      <p:ext uri="{BB962C8B-B14F-4D97-AF65-F5344CB8AC3E}">
        <p14:creationId xmlns:p14="http://schemas.microsoft.com/office/powerpoint/2010/main" val="1782871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489157"/>
            <a:ext cx="8229600" cy="563563"/>
          </a:xfrm>
        </p:spPr>
        <p:txBody>
          <a:bodyPr>
            <a:normAutofit fontScale="90000"/>
          </a:bodyPr>
          <a:lstStyle/>
          <a:p>
            <a:r>
              <a:rPr lang="en-US" dirty="0" smtClean="0"/>
              <a:t>How much discharge per year? </a:t>
            </a:r>
            <a:br>
              <a:rPr lang="en-US" dirty="0" smtClean="0"/>
            </a:br>
            <a:r>
              <a:rPr lang="en-US" dirty="0" smtClean="0"/>
              <a:t>Try 0.01 units</a:t>
            </a:r>
            <a:endParaRPr lang="en-US" dirty="0"/>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19</a:t>
            </a:fld>
            <a:endParaRPr lang="en-US"/>
          </a:p>
        </p:txBody>
      </p:sp>
      <p:pic>
        <p:nvPicPr>
          <p:cNvPr id="7" name="Figure 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0905" y="1403879"/>
            <a:ext cx="7423150" cy="4948238"/>
          </a:xfrm>
        </p:spPr>
      </p:pic>
    </p:spTree>
    <p:extLst>
      <p:ext uri="{BB962C8B-B14F-4D97-AF65-F5344CB8AC3E}">
        <p14:creationId xmlns:p14="http://schemas.microsoft.com/office/powerpoint/2010/main" val="9565354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Differentiate between climate mitigation and climate adaptation</a:t>
            </a:r>
          </a:p>
          <a:p>
            <a:r>
              <a:rPr lang="en-US" dirty="0" smtClean="0"/>
              <a:t>Think critically about climate adaptation and mitigation strategies</a:t>
            </a:r>
          </a:p>
          <a:p>
            <a:r>
              <a:rPr lang="en-US" dirty="0" smtClean="0"/>
              <a:t>Become familiar with ethical frameworks that may guide climate change decision making</a:t>
            </a:r>
          </a:p>
          <a:p>
            <a:r>
              <a:rPr lang="en-US" dirty="0" smtClean="0"/>
              <a:t>Understand tradeoffs between multiple decision objectives</a:t>
            </a:r>
          </a:p>
          <a:p>
            <a:r>
              <a:rPr lang="en-US" dirty="0" smtClean="0"/>
              <a:t>Be able to describe why and how climate change might affect local-scale land management</a:t>
            </a:r>
            <a:endParaRPr lang="en-US" dirty="0"/>
          </a:p>
        </p:txBody>
      </p:sp>
    </p:spTree>
    <p:extLst>
      <p:ext uri="{BB962C8B-B14F-4D97-AF65-F5344CB8AC3E}">
        <p14:creationId xmlns:p14="http://schemas.microsoft.com/office/powerpoint/2010/main" val="806475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8796"/>
            <a:ext cx="8229600" cy="563563"/>
          </a:xfrm>
        </p:spPr>
        <p:txBody>
          <a:bodyPr>
            <a:normAutofit fontScale="90000"/>
          </a:bodyPr>
          <a:lstStyle/>
          <a:p>
            <a:r>
              <a:rPr lang="en-US" dirty="0" smtClean="0"/>
              <a:t>Some phosphate also enters the lake </a:t>
            </a:r>
            <a:r>
              <a:rPr lang="en-US" smtClean="0"/>
              <a:t>from uncontrollable sources</a:t>
            </a:r>
            <a:endParaRPr lang="en-US"/>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20</a:t>
            </a:fld>
            <a:endParaRPr lang="en-US"/>
          </a:p>
        </p:txBody>
      </p:sp>
      <p:pic>
        <p:nvPicPr>
          <p:cNvPr id="7" name="Figure 1a.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60425" y="1482725"/>
            <a:ext cx="7423150" cy="4948238"/>
          </a:xfrm>
        </p:spPr>
      </p:pic>
    </p:spTree>
    <p:extLst>
      <p:ext uri="{BB962C8B-B14F-4D97-AF65-F5344CB8AC3E}">
        <p14:creationId xmlns:p14="http://schemas.microsoft.com/office/powerpoint/2010/main" val="4280040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8663"/>
            <a:ext cx="8229600" cy="563563"/>
          </a:xfrm>
        </p:spPr>
        <p:txBody>
          <a:bodyPr>
            <a:normAutofit fontScale="90000"/>
          </a:bodyPr>
          <a:lstStyle/>
          <a:p>
            <a:r>
              <a:rPr lang="en-US" sz="2800" dirty="0" smtClean="0"/>
              <a:t>Total phosphate entering the lake is a combination of factory discharge and natural phosphate</a:t>
            </a:r>
            <a:endParaRPr lang="en-US" sz="2800" dirty="0"/>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21</a:t>
            </a:fld>
            <a:endParaRPr lang="en-US"/>
          </a:p>
        </p:txBody>
      </p:sp>
      <p:pic>
        <p:nvPicPr>
          <p:cNvPr id="7" name="Figure 1b.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60425" y="1177925"/>
            <a:ext cx="7423150" cy="4948238"/>
          </a:xfrm>
        </p:spPr>
      </p:pic>
    </p:spTree>
    <p:extLst>
      <p:ext uri="{BB962C8B-B14F-4D97-AF65-F5344CB8AC3E}">
        <p14:creationId xmlns:p14="http://schemas.microsoft.com/office/powerpoint/2010/main" val="1540611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8663"/>
            <a:ext cx="8229600" cy="563563"/>
          </a:xfrm>
        </p:spPr>
        <p:txBody>
          <a:bodyPr>
            <a:normAutofit fontScale="90000"/>
          </a:bodyPr>
          <a:lstStyle/>
          <a:p>
            <a:r>
              <a:rPr lang="en-US" sz="3200" dirty="0" smtClean="0"/>
              <a:t>Natural phosphate variability is known, but each year’s value is not known</a:t>
            </a:r>
            <a:endParaRPr lang="en-US" sz="3200" dirty="0"/>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22</a:t>
            </a:fld>
            <a:endParaRPr lang="en-US"/>
          </a:p>
        </p:txBody>
      </p:sp>
      <p:pic>
        <p:nvPicPr>
          <p:cNvPr id="11" name="Figure 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4200" y="1331162"/>
            <a:ext cx="8102600" cy="5401733"/>
          </a:xfrm>
          <a:prstGeom prst="rect">
            <a:avLst/>
          </a:prstGeom>
        </p:spPr>
      </p:pic>
    </p:spTree>
    <p:extLst>
      <p:ext uri="{BB962C8B-B14F-4D97-AF65-F5344CB8AC3E}">
        <p14:creationId xmlns:p14="http://schemas.microsoft.com/office/powerpoint/2010/main" val="13099655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0622"/>
            <a:ext cx="8229600" cy="563563"/>
          </a:xfrm>
        </p:spPr>
        <p:txBody>
          <a:bodyPr>
            <a:normAutofit fontScale="90000"/>
          </a:bodyPr>
          <a:lstStyle/>
          <a:p>
            <a:r>
              <a:rPr lang="en-US" sz="3600" dirty="0" smtClean="0"/>
              <a:t>Discharging phosphate from the factory generates economic benefits</a:t>
            </a:r>
            <a:endParaRPr lang="en-US" sz="3600" dirty="0"/>
          </a:p>
        </p:txBody>
      </p:sp>
      <p:pic>
        <p:nvPicPr>
          <p:cNvPr id="5" name="Figure 1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60425" y="1185182"/>
            <a:ext cx="7423150" cy="4948238"/>
          </a:xfrm>
        </p:spPr>
      </p:pic>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23</a:t>
            </a:fld>
            <a:endParaRPr lang="en-US"/>
          </a:p>
        </p:txBody>
      </p:sp>
    </p:spTree>
    <p:extLst>
      <p:ext uri="{BB962C8B-B14F-4D97-AF65-F5344CB8AC3E}">
        <p14:creationId xmlns:p14="http://schemas.microsoft.com/office/powerpoint/2010/main" val="2531502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6"/>
            <a:ext cx="8229600" cy="563563"/>
          </a:xfrm>
        </p:spPr>
        <p:txBody>
          <a:bodyPr>
            <a:normAutofit fontScale="90000"/>
          </a:bodyPr>
          <a:lstStyle/>
          <a:p>
            <a:r>
              <a:rPr lang="en-US" sz="3200" dirty="0" smtClean="0"/>
              <a:t>Discharging 0.01 P/year does not substantially increase lake phosphorous concentration</a:t>
            </a:r>
            <a:endParaRPr lang="en-US" sz="3200" dirty="0"/>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24</a:t>
            </a:fld>
            <a:endParaRPr lang="en-US"/>
          </a:p>
        </p:txBody>
      </p:sp>
      <p:pic>
        <p:nvPicPr>
          <p:cNvPr id="9" name="Figure 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4200" y="1331162"/>
            <a:ext cx="8102600" cy="5401733"/>
          </a:xfrm>
          <a:prstGeom prst="rect">
            <a:avLst/>
          </a:prstGeom>
        </p:spPr>
      </p:pic>
    </p:spTree>
    <p:extLst>
      <p:ext uri="{BB962C8B-B14F-4D97-AF65-F5344CB8AC3E}">
        <p14:creationId xmlns:p14="http://schemas.microsoft.com/office/powerpoint/2010/main" val="5316680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8661"/>
            <a:ext cx="8229600" cy="563563"/>
          </a:xfrm>
        </p:spPr>
        <p:txBody>
          <a:bodyPr>
            <a:normAutofit fontScale="90000"/>
          </a:bodyPr>
          <a:lstStyle/>
          <a:p>
            <a:r>
              <a:rPr lang="en-US" sz="2800" dirty="0" smtClean="0"/>
              <a:t>Higher discharge strategies might generate more economic benefits without increasing lake phosphate</a:t>
            </a:r>
            <a:endParaRPr lang="en-US" sz="2800" dirty="0"/>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25</a:t>
            </a:fld>
            <a:endParaRPr lang="en-US"/>
          </a:p>
        </p:txBody>
      </p:sp>
      <p:pic>
        <p:nvPicPr>
          <p:cNvPr id="14" name="Figure 6.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60425" y="1185182"/>
            <a:ext cx="7423150" cy="4948238"/>
          </a:xfrm>
        </p:spPr>
      </p:pic>
    </p:spTree>
    <p:extLst>
      <p:ext uri="{BB962C8B-B14F-4D97-AF65-F5344CB8AC3E}">
        <p14:creationId xmlns:p14="http://schemas.microsoft.com/office/powerpoint/2010/main" val="1173572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0" y="673100"/>
            <a:ext cx="7620000" cy="5511800"/>
          </a:xfrm>
          <a:prstGeom prst="rect">
            <a:avLst/>
          </a:prstGeom>
        </p:spPr>
      </p:pic>
      <p:sp>
        <p:nvSpPr>
          <p:cNvPr id="6" name="TextBox 5"/>
          <p:cNvSpPr txBox="1"/>
          <p:nvPr/>
        </p:nvSpPr>
        <p:spPr>
          <a:xfrm>
            <a:off x="5557838" y="6400800"/>
            <a:ext cx="3300412" cy="369332"/>
          </a:xfrm>
          <a:prstGeom prst="rect">
            <a:avLst/>
          </a:prstGeom>
          <a:noFill/>
        </p:spPr>
        <p:txBody>
          <a:bodyPr wrap="square" rtlCol="0">
            <a:spAutoFit/>
          </a:bodyPr>
          <a:lstStyle/>
          <a:p>
            <a:pPr algn="r"/>
            <a:r>
              <a:rPr lang="en-US" dirty="0" err="1" smtClean="0"/>
              <a:t>O’Donoghue</a:t>
            </a:r>
            <a:r>
              <a:rPr lang="en-US" dirty="0" smtClean="0"/>
              <a:t>, 2016</a:t>
            </a:r>
            <a:endParaRPr lang="en-US" dirty="0"/>
          </a:p>
        </p:txBody>
      </p:sp>
    </p:spTree>
    <p:extLst>
      <p:ext uri="{BB962C8B-B14F-4D97-AF65-F5344CB8AC3E}">
        <p14:creationId xmlns:p14="http://schemas.microsoft.com/office/powerpoint/2010/main" val="545328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0622"/>
            <a:ext cx="8229600" cy="563563"/>
          </a:xfrm>
        </p:spPr>
        <p:txBody>
          <a:bodyPr>
            <a:normAutofit fontScale="90000"/>
          </a:bodyPr>
          <a:lstStyle/>
          <a:p>
            <a:r>
              <a:rPr lang="en-US" dirty="0" smtClean="0"/>
              <a:t>Four </a:t>
            </a:r>
            <a:r>
              <a:rPr lang="en-US" smtClean="0"/>
              <a:t>alternative strategies fulfill objective differently</a:t>
            </a:r>
            <a:endParaRPr lang="en-US"/>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27</a:t>
            </a:fld>
            <a:endParaRPr lang="en-US"/>
          </a:p>
        </p:txBody>
      </p:sp>
      <p:pic>
        <p:nvPicPr>
          <p:cNvPr id="7" name="Figure 7.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60425" y="1329776"/>
            <a:ext cx="7423150" cy="4948238"/>
          </a:xfrm>
        </p:spPr>
      </p:pic>
    </p:spTree>
    <p:extLst>
      <p:ext uri="{BB962C8B-B14F-4D97-AF65-F5344CB8AC3E}">
        <p14:creationId xmlns:p14="http://schemas.microsoft.com/office/powerpoint/2010/main" val="13717442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Navigating tradeoffs among multiple objectives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08" y="1936661"/>
            <a:ext cx="6729984" cy="4492752"/>
          </a:xfrm>
          <a:prstGeom prst="rect">
            <a:avLst/>
          </a:prstGeom>
        </p:spPr>
      </p:pic>
    </p:spTree>
    <p:extLst>
      <p:ext uri="{BB962C8B-B14F-4D97-AF65-F5344CB8AC3E}">
        <p14:creationId xmlns:p14="http://schemas.microsoft.com/office/powerpoint/2010/main" val="398068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8663"/>
            <a:ext cx="8229600" cy="563563"/>
          </a:xfrm>
        </p:spPr>
        <p:txBody>
          <a:bodyPr>
            <a:normAutofit fontScale="90000"/>
          </a:bodyPr>
          <a:lstStyle/>
          <a:p>
            <a:r>
              <a:rPr lang="en-US" sz="3600" dirty="0" smtClean="0"/>
              <a:t>Visualizing tradeoffs: One time-varying discharge strategy</a:t>
            </a:r>
            <a:endParaRPr lang="en-US" sz="3600" dirty="0"/>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29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08" y="1546559"/>
            <a:ext cx="6729984" cy="4492752"/>
          </a:xfrm>
          <a:prstGeom prst="rect">
            <a:avLst/>
          </a:prstGeom>
        </p:spPr>
      </p:pic>
    </p:spTree>
    <p:extLst>
      <p:ext uri="{BB962C8B-B14F-4D97-AF65-F5344CB8AC3E}">
        <p14:creationId xmlns:p14="http://schemas.microsoft.com/office/powerpoint/2010/main" val="14616669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a global climate management plan</a:t>
            </a:r>
            <a:endParaRPr lang="en-US" dirty="0"/>
          </a:p>
        </p:txBody>
      </p:sp>
      <p:sp>
        <p:nvSpPr>
          <p:cNvPr id="3" name="Content Placeholder 2"/>
          <p:cNvSpPr>
            <a:spLocks noGrp="1"/>
          </p:cNvSpPr>
          <p:nvPr>
            <p:ph idx="1"/>
          </p:nvPr>
        </p:nvSpPr>
        <p:spPr/>
        <p:txBody>
          <a:bodyPr/>
          <a:lstStyle/>
          <a:p>
            <a:r>
              <a:rPr lang="en-US" dirty="0" smtClean="0"/>
              <a:t>What are the possible effects of climate change?</a:t>
            </a:r>
          </a:p>
          <a:p>
            <a:r>
              <a:rPr lang="en-US" dirty="0" smtClean="0"/>
              <a:t>Who will be impacted, and how?</a:t>
            </a:r>
          </a:p>
          <a:p>
            <a:r>
              <a:rPr lang="en-US" dirty="0" smtClean="0"/>
              <a:t>Who is mainly responsible?</a:t>
            </a:r>
          </a:p>
          <a:p>
            <a:r>
              <a:rPr lang="en-US" dirty="0" smtClean="0"/>
              <a:t>How much should we invest in adaptation?</a:t>
            </a:r>
          </a:p>
          <a:p>
            <a:r>
              <a:rPr lang="en-US" dirty="0" smtClean="0"/>
              <a:t>How much should we invest in mitigation?</a:t>
            </a:r>
          </a:p>
          <a:p>
            <a:r>
              <a:rPr lang="en-US" dirty="0" smtClean="0"/>
              <a:t>Who should pay?</a:t>
            </a:r>
          </a:p>
          <a:p>
            <a:r>
              <a:rPr lang="en-US" dirty="0" smtClean="0"/>
              <a:t>What would adaptation and mitigation look like?</a:t>
            </a:r>
            <a:endParaRPr lang="en-US" dirty="0"/>
          </a:p>
        </p:txBody>
      </p:sp>
    </p:spTree>
    <p:extLst>
      <p:ext uri="{BB962C8B-B14F-4D97-AF65-F5344CB8AC3E}">
        <p14:creationId xmlns:p14="http://schemas.microsoft.com/office/powerpoint/2010/main" val="104192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8663"/>
            <a:ext cx="8229600" cy="563563"/>
          </a:xfrm>
        </p:spPr>
        <p:txBody>
          <a:bodyPr>
            <a:normAutofit fontScale="90000"/>
          </a:bodyPr>
          <a:lstStyle/>
          <a:p>
            <a:r>
              <a:rPr lang="en-US" sz="3600" dirty="0" smtClean="0"/>
              <a:t>Visualizing tradeoffs: One hundred randomized discharge strategies</a:t>
            </a:r>
            <a:endParaRPr lang="en-US" sz="3600" dirty="0"/>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08" y="1546559"/>
            <a:ext cx="6729984" cy="4492752"/>
          </a:xfrm>
          <a:prstGeom prst="rect">
            <a:avLst/>
          </a:prstGeom>
        </p:spPr>
      </p:pic>
    </p:spTree>
    <p:extLst>
      <p:ext uri="{BB962C8B-B14F-4D97-AF65-F5344CB8AC3E}">
        <p14:creationId xmlns:p14="http://schemas.microsoft.com/office/powerpoint/2010/main" val="1170385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g_2D_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6319" y="1124626"/>
            <a:ext cx="7571362" cy="5047574"/>
          </a:xfrm>
          <a:prstGeom prst="rect">
            <a:avLst/>
          </a:prstGeom>
        </p:spPr>
      </p:pic>
      <p:sp>
        <p:nvSpPr>
          <p:cNvPr id="2" name="Title 1"/>
          <p:cNvSpPr>
            <a:spLocks noGrp="1"/>
          </p:cNvSpPr>
          <p:nvPr>
            <p:ph type="title"/>
          </p:nvPr>
        </p:nvSpPr>
        <p:spPr>
          <a:xfrm>
            <a:off x="457200" y="561063"/>
            <a:ext cx="8229600" cy="563563"/>
          </a:xfrm>
        </p:spPr>
        <p:txBody>
          <a:bodyPr>
            <a:normAutofit fontScale="90000"/>
          </a:bodyPr>
          <a:lstStyle/>
          <a:p>
            <a:r>
              <a:rPr lang="en-US" sz="2400" dirty="0" smtClean="0"/>
              <a:t>Pareto-dominant strategies cannot be improved without worsening at least one objective’s performance</a:t>
            </a:r>
            <a:endParaRPr lang="en-US" sz="2400" dirty="0"/>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31</a:t>
            </a:fld>
            <a:endParaRPr lang="en-US"/>
          </a:p>
        </p:txBody>
      </p:sp>
    </p:spTree>
    <p:extLst>
      <p:ext uri="{BB962C8B-B14F-4D97-AF65-F5344CB8AC3E}">
        <p14:creationId xmlns:p14="http://schemas.microsoft.com/office/powerpoint/2010/main" val="18674680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g_2D_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14511"/>
            <a:ext cx="9144000" cy="6096000"/>
          </a:xfrm>
          <a:prstGeom prst="rect">
            <a:avLst/>
          </a:prstGeom>
        </p:spPr>
      </p:pic>
      <p:sp>
        <p:nvSpPr>
          <p:cNvPr id="2" name="Title 1"/>
          <p:cNvSpPr>
            <a:spLocks noGrp="1"/>
          </p:cNvSpPr>
          <p:nvPr>
            <p:ph type="title"/>
          </p:nvPr>
        </p:nvSpPr>
        <p:spPr>
          <a:xfrm>
            <a:off x="457200" y="408663"/>
            <a:ext cx="8229600" cy="563563"/>
          </a:xfrm>
        </p:spPr>
        <p:txBody>
          <a:bodyPr>
            <a:normAutofit fontScale="90000"/>
          </a:bodyPr>
          <a:lstStyle/>
          <a:p>
            <a:r>
              <a:rPr lang="en-US" sz="2800" dirty="0" smtClean="0"/>
              <a:t>Multi-Objective Algorithms systematically search for Pareto-dominant discharge strategies</a:t>
            </a:r>
            <a:endParaRPr lang="en-US" sz="2800" dirty="0"/>
          </a:p>
        </p:txBody>
      </p:sp>
      <p:sp>
        <p:nvSpPr>
          <p:cNvPr id="4" name="Slide Number Placeholder 3"/>
          <p:cNvSpPr>
            <a:spLocks noGrp="1"/>
          </p:cNvSpPr>
          <p:nvPr>
            <p:ph type="sldNum" sz="quarter" idx="12"/>
          </p:nvPr>
        </p:nvSpPr>
        <p:spPr/>
        <p:txBody>
          <a:bodyPr/>
          <a:lstStyle/>
          <a:p>
            <a:pPr>
              <a:defRPr/>
            </a:pPr>
            <a:fld id="{180611A9-79F5-5443-A152-2231C3BA3A82}" type="slidenum">
              <a:rPr lang="en-US" smtClean="0"/>
              <a:pPr>
                <a:defRPr/>
              </a:pPr>
              <a:t>32</a:t>
            </a:fld>
            <a:endParaRPr lang="en-US"/>
          </a:p>
        </p:txBody>
      </p:sp>
    </p:spTree>
    <p:extLst>
      <p:ext uri="{BB962C8B-B14F-4D97-AF65-F5344CB8AC3E}">
        <p14:creationId xmlns:p14="http://schemas.microsoft.com/office/powerpoint/2010/main" val="10625532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Ecological management under nonstationarity</a:t>
            </a:r>
            <a:endParaRPr lang="en-US" dirty="0"/>
          </a:p>
        </p:txBody>
      </p:sp>
    </p:spTree>
    <p:extLst>
      <p:ext uri="{BB962C8B-B14F-4D97-AF65-F5344CB8AC3E}">
        <p14:creationId xmlns:p14="http://schemas.microsoft.com/office/powerpoint/2010/main" val="928643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gure 5 n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57" y="609605"/>
            <a:ext cx="9144000" cy="6096000"/>
          </a:xfrm>
          <a:prstGeom prst="rect">
            <a:avLst/>
          </a:prstGeom>
        </p:spPr>
      </p:pic>
      <p:sp>
        <p:nvSpPr>
          <p:cNvPr id="2" name="Title 1"/>
          <p:cNvSpPr>
            <a:spLocks noGrp="1"/>
          </p:cNvSpPr>
          <p:nvPr>
            <p:ph type="title"/>
          </p:nvPr>
        </p:nvSpPr>
        <p:spPr>
          <a:xfrm>
            <a:off x="628650" y="-20647"/>
            <a:ext cx="7886700" cy="1325563"/>
          </a:xfrm>
        </p:spPr>
        <p:txBody>
          <a:bodyPr/>
          <a:lstStyle/>
          <a:p>
            <a:r>
              <a:rPr lang="en-US" dirty="0" smtClean="0"/>
              <a:t>Nonstationary phosphate inputs</a:t>
            </a:r>
            <a:endParaRPr lang="en-US" dirty="0"/>
          </a:p>
        </p:txBody>
      </p:sp>
    </p:spTree>
    <p:extLst>
      <p:ext uri="{BB962C8B-B14F-4D97-AF65-F5344CB8AC3E}">
        <p14:creationId xmlns:p14="http://schemas.microsoft.com/office/powerpoint/2010/main" val="1947860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gure 7.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85818" y="1277474"/>
            <a:ext cx="8028863" cy="5351925"/>
          </a:xfrm>
        </p:spPr>
      </p:pic>
      <p:sp>
        <p:nvSpPr>
          <p:cNvPr id="2" name="Title 1"/>
          <p:cNvSpPr>
            <a:spLocks noGrp="1"/>
          </p:cNvSpPr>
          <p:nvPr>
            <p:ph type="title"/>
          </p:nvPr>
        </p:nvSpPr>
        <p:spPr/>
        <p:txBody>
          <a:bodyPr/>
          <a:lstStyle/>
          <a:p>
            <a:r>
              <a:rPr lang="en-US" dirty="0" smtClean="0"/>
              <a:t>Previous plans aren’t good enough anymore</a:t>
            </a:r>
            <a:endParaRPr lang="en-US" dirty="0"/>
          </a:p>
        </p:txBody>
      </p:sp>
    </p:spTree>
    <p:extLst>
      <p:ext uri="{BB962C8B-B14F-4D97-AF65-F5344CB8AC3E}">
        <p14:creationId xmlns:p14="http://schemas.microsoft.com/office/powerpoint/2010/main" val="21374750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Robustness: Regret</a:t>
            </a:r>
            <a:endParaRPr lang="en-US" dirty="0"/>
          </a:p>
        </p:txBody>
      </p:sp>
      <p:sp>
        <p:nvSpPr>
          <p:cNvPr id="3" name="Content Placeholder 2"/>
          <p:cNvSpPr>
            <a:spLocks noGrp="1"/>
          </p:cNvSpPr>
          <p:nvPr>
            <p:ph idx="1"/>
          </p:nvPr>
        </p:nvSpPr>
        <p:spPr>
          <a:xfrm>
            <a:off x="628650" y="1690689"/>
            <a:ext cx="7886700" cy="355402"/>
          </a:xfrm>
        </p:spPr>
        <p:txBody>
          <a:bodyPr>
            <a:normAutofit fontScale="85000" lnSpcReduction="20000"/>
          </a:bodyPr>
          <a:lstStyle/>
          <a:p>
            <a:r>
              <a:rPr lang="en-US" dirty="0" smtClean="0"/>
              <a:t>Bring umbrella or not?</a:t>
            </a:r>
            <a:endParaRPr lang="en-US" dirty="0"/>
          </a:p>
        </p:txBody>
      </p:sp>
      <p:sp>
        <p:nvSpPr>
          <p:cNvPr id="4" name="TextBox 3"/>
          <p:cNvSpPr txBox="1"/>
          <p:nvPr/>
        </p:nvSpPr>
        <p:spPr>
          <a:xfrm>
            <a:off x="504825" y="3039070"/>
            <a:ext cx="2286000" cy="300082"/>
          </a:xfrm>
          <a:prstGeom prst="rect">
            <a:avLst/>
          </a:prstGeom>
          <a:noFill/>
        </p:spPr>
        <p:txBody>
          <a:bodyPr wrap="square" rtlCol="0">
            <a:spAutoFit/>
          </a:bodyPr>
          <a:lstStyle/>
          <a:p>
            <a:r>
              <a:rPr lang="en-US" sz="1350" dirty="0"/>
              <a:t>Bring umbrella</a:t>
            </a:r>
          </a:p>
        </p:txBody>
      </p:sp>
      <p:sp>
        <p:nvSpPr>
          <p:cNvPr id="5" name="TextBox 4"/>
          <p:cNvSpPr txBox="1"/>
          <p:nvPr/>
        </p:nvSpPr>
        <p:spPr>
          <a:xfrm>
            <a:off x="151638" y="4941522"/>
            <a:ext cx="2286000" cy="300082"/>
          </a:xfrm>
          <a:prstGeom prst="rect">
            <a:avLst/>
          </a:prstGeom>
          <a:noFill/>
        </p:spPr>
        <p:txBody>
          <a:bodyPr wrap="square" rtlCol="0">
            <a:spAutoFit/>
          </a:bodyPr>
          <a:lstStyle/>
          <a:p>
            <a:r>
              <a:rPr lang="en-US" sz="1350" dirty="0"/>
              <a:t>Don’t bring umbrella</a:t>
            </a:r>
          </a:p>
        </p:txBody>
      </p:sp>
      <p:sp>
        <p:nvSpPr>
          <p:cNvPr id="6" name="TextBox 5"/>
          <p:cNvSpPr txBox="1"/>
          <p:nvPr/>
        </p:nvSpPr>
        <p:spPr>
          <a:xfrm>
            <a:off x="2557462" y="2175547"/>
            <a:ext cx="2286000" cy="300082"/>
          </a:xfrm>
          <a:prstGeom prst="rect">
            <a:avLst/>
          </a:prstGeom>
          <a:noFill/>
        </p:spPr>
        <p:txBody>
          <a:bodyPr wrap="square" rtlCol="0">
            <a:spAutoFit/>
          </a:bodyPr>
          <a:lstStyle/>
          <a:p>
            <a:r>
              <a:rPr lang="en-US" sz="1350"/>
              <a:t>Rain</a:t>
            </a:r>
            <a:endParaRPr lang="en-US" sz="1350" dirty="0"/>
          </a:p>
        </p:txBody>
      </p:sp>
      <p:sp>
        <p:nvSpPr>
          <p:cNvPr id="7" name="TextBox 6"/>
          <p:cNvSpPr txBox="1"/>
          <p:nvPr/>
        </p:nvSpPr>
        <p:spPr>
          <a:xfrm>
            <a:off x="4276725" y="2191500"/>
            <a:ext cx="2286000" cy="300082"/>
          </a:xfrm>
          <a:prstGeom prst="rect">
            <a:avLst/>
          </a:prstGeom>
          <a:noFill/>
        </p:spPr>
        <p:txBody>
          <a:bodyPr wrap="square" rtlCol="0">
            <a:spAutoFit/>
          </a:bodyPr>
          <a:lstStyle/>
          <a:p>
            <a:r>
              <a:rPr lang="en-US" sz="1350" dirty="0"/>
              <a:t>No rain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316" y="4229874"/>
            <a:ext cx="1842959" cy="171405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317" y="2581412"/>
            <a:ext cx="1842958" cy="176669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4275" y="2585984"/>
            <a:ext cx="1762125" cy="176212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4274" y="4348109"/>
            <a:ext cx="2359705" cy="1593904"/>
          </a:xfrm>
          <a:prstGeom prst="rect">
            <a:avLst/>
          </a:prstGeom>
        </p:spPr>
      </p:pic>
      <p:sp>
        <p:nvSpPr>
          <p:cNvPr id="12" name="TextBox 11"/>
          <p:cNvSpPr txBox="1"/>
          <p:nvPr/>
        </p:nvSpPr>
        <p:spPr>
          <a:xfrm>
            <a:off x="6562725" y="2721865"/>
            <a:ext cx="1952625" cy="715581"/>
          </a:xfrm>
          <a:prstGeom prst="rect">
            <a:avLst/>
          </a:prstGeom>
          <a:noFill/>
        </p:spPr>
        <p:txBody>
          <a:bodyPr wrap="square" rtlCol="0">
            <a:spAutoFit/>
          </a:bodyPr>
          <a:lstStyle/>
          <a:p>
            <a:r>
              <a:rPr lang="en-US" sz="1350" dirty="0"/>
              <a:t>Optimal decision given the state of the world: No regret</a:t>
            </a:r>
          </a:p>
        </p:txBody>
      </p:sp>
      <p:sp>
        <p:nvSpPr>
          <p:cNvPr id="13" name="TextBox 12"/>
          <p:cNvSpPr txBox="1"/>
          <p:nvPr/>
        </p:nvSpPr>
        <p:spPr>
          <a:xfrm>
            <a:off x="6522378" y="4703662"/>
            <a:ext cx="1952625" cy="715581"/>
          </a:xfrm>
          <a:prstGeom prst="rect">
            <a:avLst/>
          </a:prstGeom>
          <a:noFill/>
        </p:spPr>
        <p:txBody>
          <a:bodyPr wrap="square" rtlCol="0">
            <a:spAutoFit/>
          </a:bodyPr>
          <a:lstStyle/>
          <a:p>
            <a:r>
              <a:rPr lang="en-US" sz="1350" dirty="0"/>
              <a:t>Sub-optimal decision given the state of the world: Regret</a:t>
            </a:r>
          </a:p>
        </p:txBody>
      </p:sp>
      <p:cxnSp>
        <p:nvCxnSpPr>
          <p:cNvPr id="15" name="Straight Arrow Connector 14"/>
          <p:cNvCxnSpPr/>
          <p:nvPr/>
        </p:nvCxnSpPr>
        <p:spPr>
          <a:xfrm flipV="1">
            <a:off x="3324225" y="3039071"/>
            <a:ext cx="3038475" cy="37529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486400" y="4348109"/>
            <a:ext cx="597579" cy="1593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4726686" y="3395849"/>
            <a:ext cx="1978914" cy="164189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10162" y="3798582"/>
            <a:ext cx="1452563" cy="892427"/>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052762" y="4937730"/>
            <a:ext cx="3309938" cy="24890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4007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3504"/>
            <a:ext cx="7886700" cy="1325563"/>
          </a:xfrm>
        </p:spPr>
        <p:txBody>
          <a:bodyPr/>
          <a:lstStyle/>
          <a:p>
            <a:r>
              <a:rPr lang="en-US" dirty="0" smtClean="0"/>
              <a:t>References and further reading</a:t>
            </a:r>
            <a:endParaRPr lang="en-US" dirty="0"/>
          </a:p>
        </p:txBody>
      </p:sp>
      <p:sp>
        <p:nvSpPr>
          <p:cNvPr id="4" name="TextBox 3"/>
          <p:cNvSpPr txBox="1"/>
          <p:nvPr/>
        </p:nvSpPr>
        <p:spPr>
          <a:xfrm>
            <a:off x="314325" y="1199542"/>
            <a:ext cx="8572499" cy="5970865"/>
          </a:xfrm>
          <a:prstGeom prst="rect">
            <a:avLst/>
          </a:prstGeom>
          <a:noFill/>
        </p:spPr>
        <p:txBody>
          <a:bodyPr wrap="square" rtlCol="0">
            <a:spAutoFit/>
          </a:bodyPr>
          <a:lstStyle/>
          <a:p>
            <a:r>
              <a:rPr lang="en-US" sz="1400" dirty="0" err="1" smtClean="0"/>
              <a:t>Bonde</a:t>
            </a:r>
            <a:r>
              <a:rPr lang="en-US" sz="1400" dirty="0" smtClean="0"/>
              <a:t> et al. (2013). ”A Framework for Making Ethical Decisions.” Brown University Science and Technology Studies. </a:t>
            </a:r>
            <a:r>
              <a:rPr lang="en-US" sz="1400" dirty="0" smtClean="0">
                <a:hlinkClick r:id="rId2"/>
              </a:rPr>
              <a:t>https://www.brown.edu/academics/science-and-technology-studies/framework-making-ethical-decisions</a:t>
            </a:r>
            <a:endParaRPr lang="en-US" sz="1400" dirty="0" smtClean="0"/>
          </a:p>
          <a:p>
            <a:endParaRPr lang="en-US" sz="1400" dirty="0" smtClean="0"/>
          </a:p>
          <a:p>
            <a:r>
              <a:rPr lang="en-US" sz="1400" dirty="0" err="1" smtClean="0"/>
              <a:t>Hadka</a:t>
            </a:r>
            <a:r>
              <a:rPr lang="en-US" sz="1400" dirty="0" smtClean="0"/>
              <a:t>, D., J. Herman, P. Reed, and K. Keller: </a:t>
            </a:r>
            <a:r>
              <a:rPr lang="en-US" sz="1400" dirty="0" err="1" smtClean="0"/>
              <a:t>OpenMORDM</a:t>
            </a:r>
            <a:r>
              <a:rPr lang="en-US" sz="1400" dirty="0" smtClean="0"/>
              <a:t>: An Open Source Framework for Many-Objective Robust Decision Making. Environmental Modeling and Software (2015).</a:t>
            </a:r>
          </a:p>
          <a:p>
            <a:endParaRPr lang="en-US" sz="1400" dirty="0" smtClean="0"/>
          </a:p>
          <a:p>
            <a:r>
              <a:rPr lang="en-US" sz="1400" dirty="0" smtClean="0"/>
              <a:t>Carpenter, S. R., D. Ludwig, and W. A. Brock (1999). “Management of Eutrophication for Lakes Subject to Potentially Irreversible Change.” </a:t>
            </a:r>
            <a:r>
              <a:rPr lang="en-US" sz="1400" i="1" dirty="0" smtClean="0"/>
              <a:t>Ecological Applications</a:t>
            </a:r>
            <a:r>
              <a:rPr lang="en-US" sz="1400" dirty="0" smtClean="0"/>
              <a:t> Vol. 9(3), pp. 751-771.</a:t>
            </a:r>
          </a:p>
          <a:p>
            <a:endParaRPr lang="en-US" sz="1400" dirty="0" smtClean="0"/>
          </a:p>
          <a:p>
            <a:r>
              <a:rPr lang="en-US" sz="1400" dirty="0" err="1" smtClean="0"/>
              <a:t>Kasprzyk</a:t>
            </a:r>
            <a:r>
              <a:rPr lang="en-US" sz="1400" dirty="0" smtClean="0"/>
              <a:t>, J. R., S. </a:t>
            </a:r>
            <a:r>
              <a:rPr lang="en-US" sz="1400" dirty="0" err="1" smtClean="0"/>
              <a:t>Nataraj</a:t>
            </a:r>
            <a:r>
              <a:rPr lang="en-US" sz="1400" dirty="0" smtClean="0"/>
              <a:t>, P. M. Reed, and R. J. </a:t>
            </a:r>
            <a:r>
              <a:rPr lang="en-US" sz="1400" dirty="0" err="1" smtClean="0"/>
              <a:t>Lempert</a:t>
            </a:r>
            <a:r>
              <a:rPr lang="en-US" sz="1400" dirty="0" smtClean="0"/>
              <a:t> (2013). “Many objective robust decision making for complex environmental systems undergoing change.” </a:t>
            </a:r>
            <a:r>
              <a:rPr lang="en-US" sz="1400" i="1" dirty="0" smtClean="0"/>
              <a:t>Environmental Modelling and Software</a:t>
            </a:r>
            <a:r>
              <a:rPr lang="en-US" sz="1400" dirty="0" smtClean="0"/>
              <a:t> Vol. 42, pp. 55-71.</a:t>
            </a:r>
          </a:p>
          <a:p>
            <a:endParaRPr lang="en-US" sz="1400" dirty="0"/>
          </a:p>
          <a:p>
            <a:r>
              <a:rPr lang="en-US" sz="1400" dirty="0" smtClean="0"/>
              <a:t>Baker et al (2007). “Uncertainty, technical change, and policy models.” </a:t>
            </a:r>
            <a:r>
              <a:rPr lang="en-US" sz="1400" i="1" dirty="0" smtClean="0"/>
              <a:t>College of Management Working Papers and Reports. </a:t>
            </a:r>
            <a:r>
              <a:rPr lang="en-US" sz="1400" dirty="0" smtClean="0"/>
              <a:t>Paper 10.</a:t>
            </a:r>
          </a:p>
          <a:p>
            <a:endParaRPr lang="en-US" sz="1400" dirty="0"/>
          </a:p>
          <a:p>
            <a:r>
              <a:rPr lang="en-US" sz="1400" dirty="0" smtClean="0"/>
              <a:t>Donoghue, A. J. (2016). “Effects of algal blooms continue to spread through Wasatch Front.” </a:t>
            </a:r>
            <a:r>
              <a:rPr lang="en-US" sz="1400" i="1" dirty="0" smtClean="0"/>
              <a:t>Deseret News Utah, </a:t>
            </a:r>
            <a:r>
              <a:rPr lang="en-US" sz="1400" dirty="0" smtClean="0"/>
              <a:t>Salt Lake City, UT. Published July 19, 2016. </a:t>
            </a:r>
            <a:r>
              <a:rPr lang="en-US" sz="1400" dirty="0" smtClean="0">
                <a:hlinkClick r:id="rId3"/>
              </a:rPr>
              <a:t>https://www.deseretnews.com/article/865658346/Effects-of-algal-blooms-continue-to-spread-throughout-Wasatch-Front.html</a:t>
            </a:r>
            <a:r>
              <a:rPr lang="en-US" sz="1400" dirty="0" smtClean="0"/>
              <a:t> [Accessed September 16, 2017].</a:t>
            </a:r>
          </a:p>
          <a:p>
            <a:endParaRPr lang="en-US" sz="1400" i="1" dirty="0"/>
          </a:p>
          <a:p>
            <a:r>
              <a:rPr lang="en-US" sz="1400" b="1" dirty="0"/>
              <a:t>IPCC</a:t>
            </a:r>
            <a:r>
              <a:rPr lang="en-US" sz="1400" dirty="0"/>
              <a:t>, 2014: </a:t>
            </a:r>
            <a:r>
              <a:rPr lang="en-US" sz="1400" i="1" dirty="0"/>
              <a:t>Climate Change 2014: Impacts, Adaptation, and Vulnerability. Part A: Global and Sectoral Aspects. Contribution of Working Group II to the Fifth Assessment Report of the Intergovernmental Panel on Climate Change </a:t>
            </a:r>
            <a:r>
              <a:rPr lang="en-US" sz="1400" dirty="0"/>
              <a:t>[Field, C.B., V.R. Barros, D.J. </a:t>
            </a:r>
            <a:r>
              <a:rPr lang="en-US" sz="1400" dirty="0" err="1"/>
              <a:t>Dokken</a:t>
            </a:r>
            <a:r>
              <a:rPr lang="en-US" sz="1400" dirty="0"/>
              <a:t>, K.J. Mach, M.D. </a:t>
            </a:r>
            <a:r>
              <a:rPr lang="en-US" sz="1400" dirty="0" err="1"/>
              <a:t>Mastrandrea</a:t>
            </a:r>
            <a:r>
              <a:rPr lang="en-US" sz="1400" dirty="0"/>
              <a:t>, T.E. </a:t>
            </a:r>
            <a:r>
              <a:rPr lang="en-US" sz="1400" dirty="0" err="1"/>
              <a:t>Bilir</a:t>
            </a:r>
            <a:r>
              <a:rPr lang="en-US" sz="1400" dirty="0"/>
              <a:t>, M. Chatterjee, K.L. </a:t>
            </a:r>
            <a:r>
              <a:rPr lang="en-US" sz="1400" dirty="0" err="1"/>
              <a:t>Ebi</a:t>
            </a:r>
            <a:r>
              <a:rPr lang="en-US" sz="1400" dirty="0"/>
              <a:t>, Y.O. Estrada, R.C. Genova, B. </a:t>
            </a:r>
            <a:r>
              <a:rPr lang="en-US" sz="1400" dirty="0" err="1"/>
              <a:t>Girma</a:t>
            </a:r>
            <a:r>
              <a:rPr lang="en-US" sz="1400" dirty="0"/>
              <a:t>, E.S. </a:t>
            </a:r>
            <a:r>
              <a:rPr lang="en-US" sz="1400" dirty="0" err="1"/>
              <a:t>Kissel</a:t>
            </a:r>
            <a:r>
              <a:rPr lang="en-US" sz="1400" dirty="0"/>
              <a:t>, A.N. Levy, S. MacCracken, P.R. </a:t>
            </a:r>
            <a:r>
              <a:rPr lang="en-US" sz="1400" dirty="0" err="1"/>
              <a:t>Mastrandrea</a:t>
            </a:r>
            <a:r>
              <a:rPr lang="en-US" sz="1400" dirty="0"/>
              <a:t>, and L.L. White (eds.)]. Cambridge University Press, Cambridge, United Kingdom and New York, NY, USA, 1132 pp. </a:t>
            </a:r>
            <a:endParaRPr lang="en-US" sz="1400" dirty="0" smtClean="0"/>
          </a:p>
          <a:p>
            <a:endParaRPr lang="en-US" sz="1400" i="1" dirty="0" smtClean="0"/>
          </a:p>
          <a:p>
            <a:endParaRPr lang="en-US" sz="1600" dirty="0" smtClean="0"/>
          </a:p>
          <a:p>
            <a:endParaRPr lang="en-US" dirty="0"/>
          </a:p>
        </p:txBody>
      </p:sp>
    </p:spTree>
    <p:extLst>
      <p:ext uri="{BB962C8B-B14F-4D97-AF65-F5344CB8AC3E}">
        <p14:creationId xmlns:p14="http://schemas.microsoft.com/office/powerpoint/2010/main" val="1002660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5371" y="146947"/>
            <a:ext cx="4685919" cy="2435135"/>
          </a:xfrm>
        </p:spPr>
        <p:txBody>
          <a:bodyPr>
            <a:normAutofit fontScale="90000"/>
          </a:bodyPr>
          <a:lstStyle/>
          <a:p>
            <a:pPr algn="l"/>
            <a:r>
              <a:rPr lang="en-US" sz="1600" dirty="0" smtClean="0"/>
              <a:t/>
            </a:r>
            <a:br>
              <a:rPr lang="en-US" sz="1600" dirty="0" smtClean="0"/>
            </a:br>
            <a:r>
              <a:rPr lang="en-US" sz="1600" dirty="0" smtClean="0"/>
              <a:t/>
            </a:r>
            <a:br>
              <a:rPr lang="en-US" sz="1600" dirty="0" smtClean="0"/>
            </a:br>
            <a:r>
              <a:rPr lang="en-US" sz="1600" dirty="0"/>
              <a:t/>
            </a:r>
            <a:br>
              <a:rPr lang="en-US" sz="1600" dirty="0"/>
            </a:br>
            <a:r>
              <a:rPr lang="en-US" sz="2800" dirty="0" smtClean="0"/>
              <a:t>Decision analysts talk statistically significantly more often about consequentialist values than decisionmakers</a:t>
            </a:r>
            <a:r>
              <a:rPr lang="en-US" sz="2800" dirty="0"/>
              <a:t/>
            </a:r>
            <a:br>
              <a:rPr lang="en-US" sz="2800" dirty="0"/>
            </a:br>
            <a:r>
              <a:rPr lang="en-US" sz="2800" dirty="0" smtClean="0"/>
              <a:t/>
            </a:r>
            <a:br>
              <a:rPr lang="en-US" sz="2800" dirty="0" smtClean="0"/>
            </a:br>
            <a:r>
              <a:rPr lang="en-US" sz="2800" dirty="0"/>
              <a:t/>
            </a:r>
            <a:br>
              <a:rPr lang="en-US" sz="2800" dirty="0"/>
            </a:br>
            <a:endParaRPr lang="en-US" sz="2800" dirty="0"/>
          </a:p>
        </p:txBody>
      </p:sp>
      <p:sp>
        <p:nvSpPr>
          <p:cNvPr id="6" name="Content Placeholder 5"/>
          <p:cNvSpPr>
            <a:spLocks noGrp="1"/>
          </p:cNvSpPr>
          <p:nvPr>
            <p:ph sz="half" idx="1"/>
          </p:nvPr>
        </p:nvSpPr>
        <p:spPr>
          <a:xfrm>
            <a:off x="215371" y="2907841"/>
            <a:ext cx="4038600" cy="3578853"/>
          </a:xfrm>
        </p:spPr>
        <p:txBody>
          <a:bodyPr/>
          <a:lstStyle/>
          <a:p>
            <a:r>
              <a:rPr lang="en-US" dirty="0" err="1"/>
              <a:t>SCRiM</a:t>
            </a:r>
            <a:r>
              <a:rPr lang="en-US" dirty="0"/>
              <a:t> Project </a:t>
            </a:r>
            <a:r>
              <a:rPr lang="en-US" dirty="0" smtClean="0"/>
              <a:t>Leaders</a:t>
            </a:r>
          </a:p>
          <a:p>
            <a:pPr lvl="1"/>
            <a:r>
              <a:rPr lang="en-US" dirty="0">
                <a:solidFill>
                  <a:schemeClr val="accent2">
                    <a:lumMod val="75000"/>
                  </a:schemeClr>
                </a:solidFill>
              </a:rPr>
              <a:t>prevalence of </a:t>
            </a:r>
            <a:r>
              <a:rPr lang="en-US" dirty="0" smtClean="0">
                <a:solidFill>
                  <a:schemeClr val="accent2">
                    <a:lumMod val="75000"/>
                  </a:schemeClr>
                </a:solidFill>
              </a:rPr>
              <a:t>consequentialist values</a:t>
            </a:r>
            <a:endParaRPr lang="en-US" dirty="0" smtClean="0"/>
          </a:p>
          <a:p>
            <a:r>
              <a:rPr lang="en-US" dirty="0" smtClean="0"/>
              <a:t>West </a:t>
            </a:r>
            <a:r>
              <a:rPr lang="en-US" dirty="0"/>
              <a:t>Michigan Climate Resiliency </a:t>
            </a:r>
            <a:r>
              <a:rPr lang="en-US" dirty="0" smtClean="0"/>
              <a:t>Consortium</a:t>
            </a:r>
          </a:p>
          <a:p>
            <a:pPr lvl="1"/>
            <a:r>
              <a:rPr lang="en-US" dirty="0">
                <a:solidFill>
                  <a:schemeClr val="accent2">
                    <a:lumMod val="75000"/>
                  </a:schemeClr>
                </a:solidFill>
              </a:rPr>
              <a:t>prevalence of </a:t>
            </a:r>
            <a:r>
              <a:rPr lang="en-US" dirty="0" err="1">
                <a:solidFill>
                  <a:schemeClr val="accent2">
                    <a:lumMod val="75000"/>
                  </a:schemeClr>
                </a:solidFill>
              </a:rPr>
              <a:t>nonconsequentialist</a:t>
            </a:r>
            <a:r>
              <a:rPr lang="en-US" dirty="0">
                <a:solidFill>
                  <a:schemeClr val="accent2">
                    <a:lumMod val="75000"/>
                  </a:schemeClr>
                </a:solidFill>
              </a:rPr>
              <a:t> </a:t>
            </a:r>
            <a:r>
              <a:rPr lang="en-US" dirty="0" smtClean="0">
                <a:solidFill>
                  <a:schemeClr val="accent2">
                    <a:lumMod val="75000"/>
                  </a:schemeClr>
                </a:solidFill>
              </a:rPr>
              <a:t>values</a:t>
            </a:r>
            <a:endParaRPr lang="en-US" dirty="0">
              <a:solidFill>
                <a:schemeClr val="accent2">
                  <a:lumMod val="75000"/>
                </a:schemeClr>
              </a:solidFill>
            </a:endParaRPr>
          </a:p>
          <a:p>
            <a:pPr lvl="1"/>
            <a:endParaRPr lang="en-US" dirty="0"/>
          </a:p>
        </p:txBody>
      </p:sp>
      <p:sp>
        <p:nvSpPr>
          <p:cNvPr id="5" name="Slide Number Placeholder 4"/>
          <p:cNvSpPr>
            <a:spLocks noGrp="1"/>
          </p:cNvSpPr>
          <p:nvPr>
            <p:ph type="sldNum" sz="quarter" idx="12"/>
          </p:nvPr>
        </p:nvSpPr>
        <p:spPr/>
        <p:txBody>
          <a:bodyPr/>
          <a:lstStyle/>
          <a:p>
            <a:pPr>
              <a:defRPr/>
            </a:pPr>
            <a:fld id="{A5E10671-0139-BD4D-854E-77228CB30912}" type="slidenum">
              <a:rPr lang="en-US" smtClean="0"/>
              <a:pPr>
                <a:defRPr/>
              </a:pPr>
              <a:t>38</a:t>
            </a:fld>
            <a:endParaRPr lang="en-US"/>
          </a:p>
        </p:txBody>
      </p:sp>
      <p:pic>
        <p:nvPicPr>
          <p:cNvPr id="4" name="Picture 3" descr="boxwhisker_welf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100" y="492408"/>
            <a:ext cx="4066682" cy="3130700"/>
          </a:xfrm>
          <a:prstGeom prst="rect">
            <a:avLst/>
          </a:prstGeom>
        </p:spPr>
      </p:pic>
      <p:pic>
        <p:nvPicPr>
          <p:cNvPr id="7" name="Picture 6" descr="bootstrap_welfar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1290" y="3496721"/>
            <a:ext cx="4234666" cy="3260021"/>
          </a:xfrm>
          <a:prstGeom prst="rect">
            <a:avLst/>
          </a:prstGeom>
        </p:spPr>
      </p:pic>
      <p:sp>
        <p:nvSpPr>
          <p:cNvPr id="2" name="TextBox 1"/>
          <p:cNvSpPr txBox="1"/>
          <p:nvPr/>
        </p:nvSpPr>
        <p:spPr>
          <a:xfrm>
            <a:off x="215371" y="6356351"/>
            <a:ext cx="4485217" cy="369332"/>
          </a:xfrm>
          <a:prstGeom prst="rect">
            <a:avLst/>
          </a:prstGeom>
          <a:noFill/>
        </p:spPr>
        <p:txBody>
          <a:bodyPr wrap="square" rtlCol="0">
            <a:spAutoFit/>
          </a:bodyPr>
          <a:lstStyle/>
          <a:p>
            <a:r>
              <a:rPr lang="en-US" dirty="0" smtClean="0"/>
              <a:t>Klaus Keller, Penn State University</a:t>
            </a:r>
            <a:endParaRPr lang="en-US" dirty="0"/>
          </a:p>
        </p:txBody>
      </p:sp>
    </p:spTree>
    <p:extLst>
      <p:ext uri="{BB962C8B-B14F-4D97-AF65-F5344CB8AC3E}">
        <p14:creationId xmlns:p14="http://schemas.microsoft.com/office/powerpoint/2010/main" val="19624049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1525" y="1833566"/>
            <a:ext cx="7886700" cy="7007873"/>
          </a:xfrm>
        </p:spPr>
        <p:txBody>
          <a:bodyPr/>
          <a:lstStyle/>
          <a:p>
            <a:r>
              <a:rPr lang="en-US" dirty="0" smtClean="0"/>
              <a:t>Open-source code</a:t>
            </a:r>
          </a:p>
          <a:p>
            <a:r>
              <a:rPr lang="en-US" dirty="0" err="1" smtClean="0"/>
              <a:t>Jupyter</a:t>
            </a:r>
            <a:r>
              <a:rPr lang="en-US" dirty="0" smtClean="0"/>
              <a:t> notebooks</a:t>
            </a:r>
          </a:p>
          <a:p>
            <a:r>
              <a:rPr lang="en-US" smtClean="0"/>
              <a:t>Github</a:t>
            </a:r>
            <a:endParaRPr lang="en-US" dirty="0"/>
          </a:p>
        </p:txBody>
      </p:sp>
      <p:sp>
        <p:nvSpPr>
          <p:cNvPr id="4" name="Title 3"/>
          <p:cNvSpPr>
            <a:spLocks noGrp="1"/>
          </p:cNvSpPr>
          <p:nvPr>
            <p:ph type="title"/>
          </p:nvPr>
        </p:nvSpPr>
        <p:spPr/>
        <p:txBody>
          <a:bodyPr/>
          <a:lstStyle/>
          <a:p>
            <a:r>
              <a:rPr lang="en-US" dirty="0" smtClean="0"/>
              <a:t>Documenting computation-based science</a:t>
            </a:r>
            <a:endParaRPr lang="en-US" dirty="0"/>
          </a:p>
        </p:txBody>
      </p:sp>
    </p:spTree>
    <p:extLst>
      <p:ext uri="{BB962C8B-B14F-4D97-AF65-F5344CB8AC3E}">
        <p14:creationId xmlns:p14="http://schemas.microsoft.com/office/powerpoint/2010/main" val="160777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possible effects of climate change?</a:t>
            </a:r>
            <a:endParaRPr lang="en-US" dirty="0"/>
          </a:p>
        </p:txBody>
      </p:sp>
      <p:sp>
        <p:nvSpPr>
          <p:cNvPr id="3" name="Content Placeholder 2"/>
          <p:cNvSpPr>
            <a:spLocks noGrp="1"/>
          </p:cNvSpPr>
          <p:nvPr>
            <p:ph idx="1"/>
          </p:nvPr>
        </p:nvSpPr>
        <p:spPr>
          <a:xfrm>
            <a:off x="457200" y="2897187"/>
            <a:ext cx="7886700" cy="4351338"/>
          </a:xfrm>
        </p:spPr>
        <p:txBody>
          <a:bodyPr/>
          <a:lstStyle/>
          <a:p>
            <a:r>
              <a:rPr lang="en-US" dirty="0" smtClean="0"/>
              <a:t>Weather</a:t>
            </a:r>
          </a:p>
          <a:p>
            <a:r>
              <a:rPr lang="en-US" dirty="0" smtClean="0"/>
              <a:t>Ecosystems</a:t>
            </a:r>
          </a:p>
          <a:p>
            <a:r>
              <a:rPr lang="en-US" dirty="0" smtClean="0"/>
              <a:t>Society</a:t>
            </a:r>
            <a:endParaRPr lang="en-US" dirty="0"/>
          </a:p>
        </p:txBody>
      </p:sp>
      <p:pic>
        <p:nvPicPr>
          <p:cNvPr id="4" name="Picture 3"/>
          <p:cNvPicPr>
            <a:picLocks noChangeAspect="1"/>
          </p:cNvPicPr>
          <p:nvPr/>
        </p:nvPicPr>
        <p:blipFill>
          <a:blip r:embed="rId3"/>
          <a:stretch>
            <a:fillRect/>
          </a:stretch>
        </p:blipFill>
        <p:spPr>
          <a:xfrm>
            <a:off x="2900363" y="2053998"/>
            <a:ext cx="5772150" cy="4122965"/>
          </a:xfrm>
          <a:prstGeom prst="rect">
            <a:avLst/>
          </a:prstGeom>
        </p:spPr>
      </p:pic>
    </p:spTree>
    <p:extLst>
      <p:ext uri="{BB962C8B-B14F-4D97-AF65-F5344CB8AC3E}">
        <p14:creationId xmlns:p14="http://schemas.microsoft.com/office/powerpoint/2010/main" val="1139405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will be impacted, and how?</a:t>
            </a:r>
            <a:endParaRPr lang="en-US" dirty="0"/>
          </a:p>
        </p:txBody>
      </p:sp>
      <p:sp>
        <p:nvSpPr>
          <p:cNvPr id="3" name="Content Placeholder 2"/>
          <p:cNvSpPr>
            <a:spLocks noGrp="1"/>
          </p:cNvSpPr>
          <p:nvPr>
            <p:ph idx="1"/>
          </p:nvPr>
        </p:nvSpPr>
        <p:spPr>
          <a:xfrm>
            <a:off x="4900612" y="1978025"/>
            <a:ext cx="3614738" cy="4351338"/>
          </a:xfrm>
        </p:spPr>
        <p:txBody>
          <a:bodyPr/>
          <a:lstStyle/>
          <a:p>
            <a:r>
              <a:rPr lang="en-US" dirty="0" smtClean="0"/>
              <a:t>Past generations</a:t>
            </a:r>
          </a:p>
          <a:p>
            <a:r>
              <a:rPr lang="en-US" dirty="0" smtClean="0"/>
              <a:t>Future generations</a:t>
            </a:r>
            <a:endParaRPr lang="en-US" dirty="0"/>
          </a:p>
        </p:txBody>
      </p:sp>
      <p:sp>
        <p:nvSpPr>
          <p:cNvPr id="4" name="Content Placeholder 2"/>
          <p:cNvSpPr txBox="1">
            <a:spLocks/>
          </p:cNvSpPr>
          <p:nvPr/>
        </p:nvSpPr>
        <p:spPr>
          <a:xfrm>
            <a:off x="781050" y="1978025"/>
            <a:ext cx="36147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Island nations</a:t>
            </a:r>
          </a:p>
          <a:p>
            <a:r>
              <a:rPr lang="en-US" dirty="0" smtClean="0"/>
              <a:t>Coastal zones</a:t>
            </a:r>
          </a:p>
          <a:p>
            <a:r>
              <a:rPr lang="en-US" dirty="0" smtClean="0"/>
              <a:t>Inland zones</a:t>
            </a:r>
          </a:p>
          <a:p>
            <a:r>
              <a:rPr lang="en-US" dirty="0" smtClean="0"/>
              <a:t>Deserts</a:t>
            </a:r>
          </a:p>
          <a:p>
            <a:r>
              <a:rPr lang="en-US" dirty="0" smtClean="0"/>
              <a:t>Agriculture</a:t>
            </a:r>
          </a:p>
          <a:p>
            <a:r>
              <a:rPr lang="en-US" dirty="0" smtClean="0"/>
              <a:t>Tourism</a:t>
            </a:r>
          </a:p>
          <a:p>
            <a:r>
              <a:rPr lang="en-US" dirty="0" smtClean="0"/>
              <a:t>Developing countries</a:t>
            </a:r>
          </a:p>
          <a:p>
            <a:r>
              <a:rPr lang="en-US" dirty="0" smtClean="0"/>
              <a:t>Developed countries</a:t>
            </a:r>
            <a:endParaRPr lang="en-US" dirty="0"/>
          </a:p>
        </p:txBody>
      </p:sp>
    </p:spTree>
    <p:extLst>
      <p:ext uri="{BB962C8B-B14F-4D97-AF65-F5344CB8AC3E}">
        <p14:creationId xmlns:p14="http://schemas.microsoft.com/office/powerpoint/2010/main" val="63143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mainly responsible?</a:t>
            </a:r>
            <a:endParaRPr lang="en-US" dirty="0"/>
          </a:p>
        </p:txBody>
      </p:sp>
      <p:sp>
        <p:nvSpPr>
          <p:cNvPr id="5" name="TextBox 4"/>
          <p:cNvSpPr txBox="1"/>
          <p:nvPr/>
        </p:nvSpPr>
        <p:spPr>
          <a:xfrm>
            <a:off x="914400" y="1690689"/>
            <a:ext cx="3143250" cy="707886"/>
          </a:xfrm>
          <a:prstGeom prst="rect">
            <a:avLst/>
          </a:prstGeom>
          <a:noFill/>
        </p:spPr>
        <p:txBody>
          <a:bodyPr wrap="square" rtlCol="0">
            <a:spAutoFit/>
          </a:bodyPr>
          <a:lstStyle/>
          <a:p>
            <a:pPr algn="ctr"/>
            <a:r>
              <a:rPr lang="en-US" sz="4000" dirty="0" smtClean="0"/>
              <a:t>Past</a:t>
            </a:r>
            <a:endParaRPr lang="en-US" sz="4000" dirty="0"/>
          </a:p>
        </p:txBody>
      </p:sp>
      <p:sp>
        <p:nvSpPr>
          <p:cNvPr id="6" name="TextBox 5"/>
          <p:cNvSpPr txBox="1"/>
          <p:nvPr/>
        </p:nvSpPr>
        <p:spPr>
          <a:xfrm>
            <a:off x="2838450" y="3484495"/>
            <a:ext cx="3143250" cy="707886"/>
          </a:xfrm>
          <a:prstGeom prst="rect">
            <a:avLst/>
          </a:prstGeom>
          <a:noFill/>
        </p:spPr>
        <p:txBody>
          <a:bodyPr wrap="square" rtlCol="0">
            <a:spAutoFit/>
          </a:bodyPr>
          <a:lstStyle/>
          <a:p>
            <a:pPr algn="ctr"/>
            <a:r>
              <a:rPr lang="en-US" sz="4000" smtClean="0"/>
              <a:t>Present</a:t>
            </a:r>
            <a:endParaRPr lang="en-US" sz="4000" dirty="0"/>
          </a:p>
        </p:txBody>
      </p:sp>
      <p:sp>
        <p:nvSpPr>
          <p:cNvPr id="7" name="TextBox 6"/>
          <p:cNvSpPr txBox="1"/>
          <p:nvPr/>
        </p:nvSpPr>
        <p:spPr>
          <a:xfrm>
            <a:off x="5372100" y="5295901"/>
            <a:ext cx="3143250" cy="707886"/>
          </a:xfrm>
          <a:prstGeom prst="rect">
            <a:avLst/>
          </a:prstGeom>
          <a:noFill/>
        </p:spPr>
        <p:txBody>
          <a:bodyPr wrap="square" rtlCol="0">
            <a:spAutoFit/>
          </a:bodyPr>
          <a:lstStyle/>
          <a:p>
            <a:pPr algn="ctr"/>
            <a:r>
              <a:rPr lang="en-US" sz="4000" dirty="0" smtClean="0"/>
              <a:t>Future</a:t>
            </a:r>
            <a:endParaRPr lang="en-US" sz="4000" dirty="0"/>
          </a:p>
        </p:txBody>
      </p:sp>
    </p:spTree>
    <p:extLst>
      <p:ext uri="{BB962C8B-B14F-4D97-AF65-F5344CB8AC3E}">
        <p14:creationId xmlns:p14="http://schemas.microsoft.com/office/powerpoint/2010/main" val="396686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should we invest in adaptation?</a:t>
            </a:r>
            <a:endParaRPr lang="en-US" dirty="0"/>
          </a:p>
        </p:txBody>
      </p:sp>
      <p:sp>
        <p:nvSpPr>
          <p:cNvPr id="4" name="TextBox 3"/>
          <p:cNvSpPr txBox="1"/>
          <p:nvPr/>
        </p:nvSpPr>
        <p:spPr>
          <a:xfrm>
            <a:off x="628650" y="2833352"/>
            <a:ext cx="7794133" cy="2215991"/>
          </a:xfrm>
          <a:prstGeom prst="rect">
            <a:avLst/>
          </a:prstGeom>
          <a:noFill/>
        </p:spPr>
        <p:txBody>
          <a:bodyPr wrap="square" rtlCol="0">
            <a:spAutoFit/>
          </a:bodyPr>
          <a:lstStyle/>
          <a:p>
            <a:r>
              <a:rPr lang="en-US" sz="4000" b="1" dirty="0" smtClean="0"/>
              <a:t>Climate adaptation: </a:t>
            </a:r>
            <a:r>
              <a:rPr lang="en-US" sz="4000" dirty="0" smtClean="0"/>
              <a:t>Actions that reduce vulnerability to the harmful impacts of climate change.</a:t>
            </a:r>
            <a:endParaRPr lang="en-US" sz="4000" b="1" dirty="0" smtClean="0"/>
          </a:p>
          <a:p>
            <a:endParaRPr lang="en-US" dirty="0"/>
          </a:p>
        </p:txBody>
      </p:sp>
    </p:spTree>
    <p:extLst>
      <p:ext uri="{BB962C8B-B14F-4D97-AF65-F5344CB8AC3E}">
        <p14:creationId xmlns:p14="http://schemas.microsoft.com/office/powerpoint/2010/main" val="715596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should we invest in mitigation?</a:t>
            </a:r>
            <a:endParaRPr lang="en-US" dirty="0"/>
          </a:p>
        </p:txBody>
      </p:sp>
      <p:sp>
        <p:nvSpPr>
          <p:cNvPr id="4" name="TextBox 3"/>
          <p:cNvSpPr txBox="1"/>
          <p:nvPr/>
        </p:nvSpPr>
        <p:spPr>
          <a:xfrm>
            <a:off x="807244" y="2486025"/>
            <a:ext cx="7529512" cy="2585323"/>
          </a:xfrm>
          <a:prstGeom prst="rect">
            <a:avLst/>
          </a:prstGeom>
          <a:noFill/>
        </p:spPr>
        <p:txBody>
          <a:bodyPr wrap="square" rtlCol="0">
            <a:spAutoFit/>
          </a:bodyPr>
          <a:lstStyle/>
          <a:p>
            <a:r>
              <a:rPr lang="en-US" sz="3600" b="1" dirty="0" smtClean="0"/>
              <a:t>Climate Mitigation</a:t>
            </a:r>
            <a:r>
              <a:rPr lang="en-US" sz="3600" dirty="0" smtClean="0"/>
              <a:t>: Actions that reduce atmospheric GHG concentration and the potential for global climate change</a:t>
            </a:r>
            <a:endParaRPr lang="en-US" sz="3600" b="1" dirty="0" smtClean="0"/>
          </a:p>
          <a:p>
            <a:endParaRPr lang="en-US" dirty="0"/>
          </a:p>
        </p:txBody>
      </p:sp>
    </p:spTree>
    <p:extLst>
      <p:ext uri="{BB962C8B-B14F-4D97-AF65-F5344CB8AC3E}">
        <p14:creationId xmlns:p14="http://schemas.microsoft.com/office/powerpoint/2010/main" val="925023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2522539"/>
            <a:ext cx="7886700" cy="1325563"/>
          </a:xfrm>
        </p:spPr>
        <p:txBody>
          <a:bodyPr>
            <a:noAutofit/>
          </a:bodyPr>
          <a:lstStyle/>
          <a:p>
            <a:pPr algn="ctr"/>
            <a:r>
              <a:rPr lang="en-US" sz="4800" dirty="0" smtClean="0"/>
              <a:t>What would a comprehensive climate mitigation and adaptation plan look like?</a:t>
            </a:r>
            <a:endParaRPr lang="en-US" sz="4800" dirty="0"/>
          </a:p>
        </p:txBody>
      </p:sp>
    </p:spTree>
    <p:extLst>
      <p:ext uri="{BB962C8B-B14F-4D97-AF65-F5344CB8AC3E}">
        <p14:creationId xmlns:p14="http://schemas.microsoft.com/office/powerpoint/2010/main" val="17790966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6365</TotalTime>
  <Words>1817</Words>
  <Application>Microsoft Macintosh PowerPoint</Application>
  <PresentationFormat>On-screen Show (4:3)</PresentationFormat>
  <Paragraphs>188</Paragraphs>
  <Slides>39</Slides>
  <Notes>14</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Calibri Light</vt:lpstr>
      <vt:lpstr>ＭＳ Ｐゴシック</vt:lpstr>
      <vt:lpstr>Arial</vt:lpstr>
      <vt:lpstr>Office Theme</vt:lpstr>
      <vt:lpstr>Wicked problems:  Facing the challenge of climate change</vt:lpstr>
      <vt:lpstr>Learning objectives</vt:lpstr>
      <vt:lpstr>Designing a global climate management plan</vt:lpstr>
      <vt:lpstr>What are the possible effects of climate change?</vt:lpstr>
      <vt:lpstr>Who will be impacted, and how?</vt:lpstr>
      <vt:lpstr>Who is mainly responsible?</vt:lpstr>
      <vt:lpstr>How much should we invest in adaptation?</vt:lpstr>
      <vt:lpstr>How much should we invest in mitigation?</vt:lpstr>
      <vt:lpstr>What would a comprehensive climate mitigation and adaptation plan look like?</vt:lpstr>
      <vt:lpstr>Integrated Assessment Models (IAMs)</vt:lpstr>
      <vt:lpstr>Technological intervention and uncertainty</vt:lpstr>
      <vt:lpstr>Who should pay for climate mitigation and adaptation?</vt:lpstr>
      <vt:lpstr>Ethical frameworks</vt:lpstr>
      <vt:lpstr>Consequentialist ethics</vt:lpstr>
      <vt:lpstr>Non-consequentialist ethics</vt:lpstr>
      <vt:lpstr>Agent-centered Ethics</vt:lpstr>
      <vt:lpstr>Challenges to ethical decision making</vt:lpstr>
      <vt:lpstr>One local-scale example decision:  The Lake Problem</vt:lpstr>
      <vt:lpstr>How much discharge per year?  Try 0.01 units</vt:lpstr>
      <vt:lpstr>Some phosphate also enters the lake from uncontrollable sources</vt:lpstr>
      <vt:lpstr>Total phosphate entering the lake is a combination of factory discharge and natural phosphate</vt:lpstr>
      <vt:lpstr>Natural phosphate variability is known, but each year’s value is not known</vt:lpstr>
      <vt:lpstr>Discharging phosphate from the factory generates economic benefits</vt:lpstr>
      <vt:lpstr>Discharging 0.01 P/year does not substantially increase lake phosphorous concentration</vt:lpstr>
      <vt:lpstr>Higher discharge strategies might generate more economic benefits without increasing lake phosphate</vt:lpstr>
      <vt:lpstr>PowerPoint Presentation</vt:lpstr>
      <vt:lpstr>Four alternative strategies fulfill objective differently</vt:lpstr>
      <vt:lpstr>Navigating tradeoffs among multiple objectives</vt:lpstr>
      <vt:lpstr>Visualizing tradeoffs: One time-varying discharge strategy</vt:lpstr>
      <vt:lpstr>Visualizing tradeoffs: One hundred randomized discharge strategies</vt:lpstr>
      <vt:lpstr>Pareto-dominant strategies cannot be improved without worsening at least one objective’s performance</vt:lpstr>
      <vt:lpstr>Multi-Objective Algorithms systematically search for Pareto-dominant discharge strategies</vt:lpstr>
      <vt:lpstr>Ecological management under nonstationarity</vt:lpstr>
      <vt:lpstr>Nonstationary phosphate inputs</vt:lpstr>
      <vt:lpstr>Previous plans aren’t good enough anymore</vt:lpstr>
      <vt:lpstr>Measuring Robustness: Regret</vt:lpstr>
      <vt:lpstr>References and further reading</vt:lpstr>
      <vt:lpstr>   Decision analysts talk statistically significantly more often about consequentialist values than decisionmakers   </vt:lpstr>
      <vt:lpstr>Documenting computation-based science</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Wicked problems:  How to save the world from climate change</dc:title>
  <dc:creator>Caitlin Spence</dc:creator>
  <cp:lastModifiedBy>Caitlin Spence</cp:lastModifiedBy>
  <cp:revision>23</cp:revision>
  <dcterms:created xsi:type="dcterms:W3CDTF">2017-09-17T14:55:48Z</dcterms:created>
  <dcterms:modified xsi:type="dcterms:W3CDTF">2017-11-03T15:12:58Z</dcterms:modified>
</cp:coreProperties>
</file>